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8.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3.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slideMasters/slideMaster1.xml" ContentType="application/vnd.openxmlformats-officedocument.presentationml.slideMaster+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commentAuthors.xml" ContentType="application/vnd.openxmlformats-officedocument.presentationml.commentAuthor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diagrams/drawing2.xml" ContentType="application/vnd.ms-office.drawingml.diagramDrawing+xml"/>
  <Override PartName="/ppt/charts/style2.xml" ContentType="application/vnd.ms-office.chartstyle+xml"/>
  <Override PartName="/ppt/charts/chart2.xml" ContentType="application/vnd.openxmlformats-officedocument.drawingml.chart+xml"/>
  <Override PartName="/ppt/charts/chart3.xml" ContentType="application/vnd.openxmlformats-officedocument.drawingml.chart+xml"/>
  <Override PartName="/ppt/charts/colors2.xml" ContentType="application/vnd.ms-office.chartcolorstyle+xml"/>
  <Override PartName="/ppt/charts/colors3.xml" ContentType="application/vnd.ms-office.chartcolorstyle+xml"/>
  <Override PartName="/ppt/charts/style3.xml" ContentType="application/vnd.ms-office.chartstyle+xml"/>
  <Override PartName="/ppt/charts/style4.xml" ContentType="application/vnd.ms-office.chartstyle+xml"/>
  <Override PartName="/ppt/charts/colors4.xml" ContentType="application/vnd.ms-office.chartcolorstyle+xml"/>
  <Override PartName="/ppt/charts/chart4.xml" ContentType="application/vnd.openxmlformats-officedocument.drawingml.chart+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27"/>
  </p:notesMasterIdLst>
  <p:sldIdLst>
    <p:sldId id="265" r:id="rId2"/>
    <p:sldId id="297" r:id="rId3"/>
    <p:sldId id="286" r:id="rId4"/>
    <p:sldId id="290" r:id="rId5"/>
    <p:sldId id="287" r:id="rId6"/>
    <p:sldId id="313" r:id="rId7"/>
    <p:sldId id="288" r:id="rId8"/>
    <p:sldId id="289" r:id="rId9"/>
    <p:sldId id="291" r:id="rId10"/>
    <p:sldId id="312" r:id="rId11"/>
    <p:sldId id="298" r:id="rId12"/>
    <p:sldId id="278" r:id="rId13"/>
    <p:sldId id="299" r:id="rId14"/>
    <p:sldId id="311" r:id="rId15"/>
    <p:sldId id="307" r:id="rId16"/>
    <p:sldId id="300" r:id="rId17"/>
    <p:sldId id="308" r:id="rId18"/>
    <p:sldId id="309" r:id="rId19"/>
    <p:sldId id="310" r:id="rId20"/>
    <p:sldId id="301" r:id="rId21"/>
    <p:sldId id="302" r:id="rId22"/>
    <p:sldId id="303" r:id="rId23"/>
    <p:sldId id="304" r:id="rId24"/>
    <p:sldId id="305" r:id="rId25"/>
    <p:sldId id="30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ynn, Christy L" initials="FCL" lastIdx="0" clrIdx="0">
    <p:extLst>
      <p:ext uri="{19B8F6BF-5375-455C-9EA6-DF929625EA0E}">
        <p15:presenceInfo xmlns:p15="http://schemas.microsoft.com/office/powerpoint/2012/main" userId="S-1-5-21-1861847230-2120372063-3483355800-400613" providerId="AD"/>
      </p:ext>
    </p:extLst>
  </p:cmAuthor>
  <p:cmAuthor id="2" name="Broniarczyk, Kathy M" initials="BKM" lastIdx="1" clrIdx="1">
    <p:extLst>
      <p:ext uri="{19B8F6BF-5375-455C-9EA6-DF929625EA0E}">
        <p15:presenceInfo xmlns:p15="http://schemas.microsoft.com/office/powerpoint/2012/main" userId="S-1-5-21-1861847230-2120372063-3483355800-2541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600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1769" autoAdjust="0"/>
  </p:normalViewPr>
  <p:slideViewPr>
    <p:cSldViewPr>
      <p:cViewPr varScale="1">
        <p:scale>
          <a:sx n="48" d="100"/>
          <a:sy n="48" d="100"/>
        </p:scale>
        <p:origin x="3414" y="4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1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pieChart>
        <c:varyColors val="1"/>
        <c:ser>
          <c:idx val="0"/>
          <c:order val="0"/>
          <c:dPt>
            <c:idx val="0"/>
            <c:bubble3D val="0"/>
            <c:spPr>
              <a:solidFill>
                <a:schemeClr val="accent3">
                  <a:tint val="54000"/>
                </a:schemeClr>
              </a:solidFill>
              <a:ln w="19050">
                <a:solidFill>
                  <a:schemeClr val="lt1"/>
                </a:solidFill>
              </a:ln>
              <a:effectLst/>
            </c:spPr>
            <c:extLst>
              <c:ext xmlns:c16="http://schemas.microsoft.com/office/drawing/2014/chart" uri="{C3380CC4-5D6E-409C-BE32-E72D297353CC}">
                <c16:uniqueId val="{00000001-A58B-439D-99AD-BD59E2A2F93A}"/>
              </c:ext>
            </c:extLst>
          </c:dPt>
          <c:dPt>
            <c:idx val="1"/>
            <c:bubble3D val="0"/>
            <c:spPr>
              <a:solidFill>
                <a:schemeClr val="accent3">
                  <a:tint val="77000"/>
                </a:schemeClr>
              </a:solidFill>
              <a:ln w="19050">
                <a:noFill/>
              </a:ln>
              <a:effectLst/>
            </c:spPr>
            <c:extLst>
              <c:ext xmlns:c16="http://schemas.microsoft.com/office/drawing/2014/chart" uri="{C3380CC4-5D6E-409C-BE32-E72D297353CC}">
                <c16:uniqueId val="{00000003-A58B-439D-99AD-BD59E2A2F93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58B-439D-99AD-BD59E2A2F93A}"/>
              </c:ext>
            </c:extLst>
          </c:dPt>
          <c:dPt>
            <c:idx val="3"/>
            <c:bubble3D val="0"/>
            <c:spPr>
              <a:solidFill>
                <a:schemeClr val="accent3">
                  <a:shade val="76000"/>
                </a:schemeClr>
              </a:solidFill>
              <a:ln w="19050">
                <a:solidFill>
                  <a:schemeClr val="lt1"/>
                </a:solidFill>
              </a:ln>
              <a:effectLst/>
            </c:spPr>
            <c:extLst>
              <c:ext xmlns:c16="http://schemas.microsoft.com/office/drawing/2014/chart" uri="{C3380CC4-5D6E-409C-BE32-E72D297353CC}">
                <c16:uniqueId val="{00000007-A58B-439D-99AD-BD59E2A2F93A}"/>
              </c:ext>
            </c:extLst>
          </c:dPt>
          <c:dPt>
            <c:idx val="4"/>
            <c:bubble3D val="0"/>
            <c:spPr>
              <a:solidFill>
                <a:schemeClr val="accent3">
                  <a:shade val="53000"/>
                </a:schemeClr>
              </a:solidFill>
              <a:ln w="19050">
                <a:solidFill>
                  <a:schemeClr val="lt1"/>
                </a:solidFill>
              </a:ln>
              <a:effectLst/>
            </c:spPr>
            <c:extLst>
              <c:ext xmlns:c16="http://schemas.microsoft.com/office/drawing/2014/chart" uri="{C3380CC4-5D6E-409C-BE32-E72D297353CC}">
                <c16:uniqueId val="{00000009-A58B-439D-99AD-BD59E2A2F93A}"/>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'Veterans By Age'!$A$1:$E$1</c:f>
              <c:strCache>
                <c:ptCount val="5"/>
                <c:pt idx="0">
                  <c:v>18-34 </c:v>
                </c:pt>
                <c:pt idx="1">
                  <c:v>35-54</c:v>
                </c:pt>
                <c:pt idx="2">
                  <c:v>55-64</c:v>
                </c:pt>
                <c:pt idx="3">
                  <c:v>65-74</c:v>
                </c:pt>
                <c:pt idx="4">
                  <c:v>75 up </c:v>
                </c:pt>
              </c:strCache>
            </c:strRef>
          </c:cat>
          <c:val>
            <c:numRef>
              <c:f>'Veterans By Age'!$A$2:$E$2</c:f>
              <c:numCache>
                <c:formatCode>#,##0</c:formatCode>
                <c:ptCount val="5"/>
                <c:pt idx="0">
                  <c:v>29926</c:v>
                </c:pt>
                <c:pt idx="1">
                  <c:v>100371</c:v>
                </c:pt>
                <c:pt idx="2">
                  <c:v>80299</c:v>
                </c:pt>
                <c:pt idx="3">
                  <c:v>107556</c:v>
                </c:pt>
                <c:pt idx="4">
                  <c:v>92568</c:v>
                </c:pt>
              </c:numCache>
            </c:numRef>
          </c:val>
          <c:extLst>
            <c:ext xmlns:c16="http://schemas.microsoft.com/office/drawing/2014/chart" uri="{C3380CC4-5D6E-409C-BE32-E72D297353CC}">
              <c16:uniqueId val="{0000000A-A58B-439D-99AD-BD59E2A2F93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pieChart>
        <c:varyColors val="1"/>
        <c:ser>
          <c:idx val="0"/>
          <c:order val="0"/>
          <c:dPt>
            <c:idx val="0"/>
            <c:bubble3D val="0"/>
            <c:spPr>
              <a:solidFill>
                <a:schemeClr val="accent3">
                  <a:tint val="58000"/>
                </a:schemeClr>
              </a:solidFill>
              <a:ln w="19050">
                <a:solidFill>
                  <a:schemeClr val="lt1"/>
                </a:solidFill>
              </a:ln>
              <a:effectLst/>
            </c:spPr>
            <c:extLst>
              <c:ext xmlns:c16="http://schemas.microsoft.com/office/drawing/2014/chart" uri="{C3380CC4-5D6E-409C-BE32-E72D297353CC}">
                <c16:uniqueId val="{00000001-9DA3-4FDD-9DBF-6D5ED0F6F075}"/>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3-9DA3-4FDD-9DBF-6D5ED0F6F075}"/>
              </c:ext>
            </c:extLst>
          </c:dPt>
          <c:dPt>
            <c:idx val="2"/>
            <c:bubble3D val="0"/>
            <c:spPr>
              <a:solidFill>
                <a:schemeClr val="accent3">
                  <a:shade val="86000"/>
                </a:schemeClr>
              </a:solidFill>
              <a:ln w="19050">
                <a:solidFill>
                  <a:schemeClr val="lt1"/>
                </a:solidFill>
              </a:ln>
              <a:effectLst/>
            </c:spPr>
            <c:extLst>
              <c:ext xmlns:c16="http://schemas.microsoft.com/office/drawing/2014/chart" uri="{C3380CC4-5D6E-409C-BE32-E72D297353CC}">
                <c16:uniqueId val="{00000005-9DA3-4FDD-9DBF-6D5ED0F6F075}"/>
              </c:ext>
            </c:extLst>
          </c:dPt>
          <c:dPt>
            <c:idx val="3"/>
            <c:bubble3D val="0"/>
            <c:spPr>
              <a:solidFill>
                <a:schemeClr val="accent3">
                  <a:shade val="58000"/>
                </a:schemeClr>
              </a:solidFill>
              <a:ln w="19050">
                <a:solidFill>
                  <a:schemeClr val="lt1"/>
                </a:solidFill>
              </a:ln>
              <a:effectLst/>
            </c:spPr>
            <c:extLst>
              <c:ext xmlns:c16="http://schemas.microsoft.com/office/drawing/2014/chart" uri="{C3380CC4-5D6E-409C-BE32-E72D297353CC}">
                <c16:uniqueId val="{00000007-9DA3-4FDD-9DBF-6D5ED0F6F075}"/>
              </c:ext>
            </c:extLst>
          </c:dPt>
          <c:dLbls>
            <c:dLbl>
              <c:idx val="0"/>
              <c:layout>
                <c:manualLayout>
                  <c:x val="-0.10587707786526684"/>
                  <c:y val="-0.2312362204724409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DA3-4FDD-9DBF-6D5ED0F6F075}"/>
                </c:ext>
              </c:extLst>
            </c:dLbl>
            <c:dLbl>
              <c:idx val="1"/>
              <c:layout>
                <c:manualLayout>
                  <c:x val="7.2228961244709275E-2"/>
                  <c:y val="5.2707229778095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DA3-4FDD-9DBF-6D5ED0F6F075}"/>
                </c:ext>
              </c:extLst>
            </c:dLbl>
            <c:dLbl>
              <c:idx val="3"/>
              <c:layout>
                <c:manualLayout>
                  <c:x val="3.2454954954954957E-2"/>
                  <c:y val="0.1193614889047959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A3-4FDD-9DBF-6D5ED0F6F07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demographics_indiana!$D$95:$G$95</c:f>
              <c:strCache>
                <c:ptCount val="4"/>
                <c:pt idx="0">
                  <c:v>Active Duty Army</c:v>
                </c:pt>
                <c:pt idx="1">
                  <c:v>Active Duty Air Force</c:v>
                </c:pt>
                <c:pt idx="2">
                  <c:v>Active Duty Navy</c:v>
                </c:pt>
                <c:pt idx="3">
                  <c:v>Active Duty Marine Corps</c:v>
                </c:pt>
              </c:strCache>
            </c:strRef>
          </c:cat>
          <c:val>
            <c:numRef>
              <c:f>demographics_indiana!$D$96:$G$96</c:f>
              <c:numCache>
                <c:formatCode>General</c:formatCode>
                <c:ptCount val="4"/>
                <c:pt idx="0">
                  <c:v>3777</c:v>
                </c:pt>
                <c:pt idx="1">
                  <c:v>949</c:v>
                </c:pt>
                <c:pt idx="2">
                  <c:v>94</c:v>
                </c:pt>
                <c:pt idx="3">
                  <c:v>438</c:v>
                </c:pt>
              </c:numCache>
            </c:numRef>
          </c:val>
          <c:extLst>
            <c:ext xmlns:c16="http://schemas.microsoft.com/office/drawing/2014/chart" uri="{C3380CC4-5D6E-409C-BE32-E72D297353CC}">
              <c16:uniqueId val="{00000008-9DA3-4FDD-9DBF-6D5ED0F6F07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6.2536237024425997E-2"/>
          <c:y val="3.3333333333333333E-2"/>
          <c:w val="0.92695325246506344"/>
          <c:h val="0.84570007158196137"/>
        </c:manualLayout>
      </c:layout>
      <c:barChart>
        <c:barDir val="col"/>
        <c:grouping val="clustered"/>
        <c:varyColors val="0"/>
        <c:ser>
          <c:idx val="0"/>
          <c:order val="0"/>
          <c:tx>
            <c:strRef>
              <c:f>dependents!$A$1</c:f>
              <c:strCache>
                <c:ptCount val="1"/>
                <c:pt idx="0">
                  <c:v>Selected Reserve Spouse </c:v>
                </c:pt>
              </c:strCache>
            </c:strRef>
          </c:tx>
          <c:spPr>
            <a:solidFill>
              <a:schemeClr val="accent1">
                <a:shade val="58000"/>
              </a:schemeClr>
            </a:solidFill>
            <a:ln>
              <a:noFill/>
            </a:ln>
            <a:effectLst/>
          </c:spPr>
          <c:invertIfNegative val="0"/>
          <c:dLbls>
            <c:dLbl>
              <c:idx val="0"/>
              <c:layout>
                <c:manualLayout>
                  <c:x val="0"/>
                  <c:y val="0.11818181818181818"/>
                </c:manualLayout>
              </c:layout>
              <c:tx>
                <c:rich>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r>
                      <a:rPr lang="en-US" dirty="0" smtClean="0">
                        <a:solidFill>
                          <a:schemeClr val="bg1"/>
                        </a:solidFill>
                      </a:rPr>
                      <a:t>6,675</a:t>
                    </a:r>
                    <a:endParaRPr lang="en-US" dirty="0">
                      <a:solidFill>
                        <a:schemeClr val="bg1"/>
                      </a:solidFill>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123-4AF3-92C7-A69C0FE7E09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dependents!$A$2</c:f>
              <c:numCache>
                <c:formatCode>General</c:formatCode>
                <c:ptCount val="1"/>
                <c:pt idx="0">
                  <c:v>6675</c:v>
                </c:pt>
              </c:numCache>
            </c:numRef>
          </c:val>
          <c:extLst>
            <c:ext xmlns:c16="http://schemas.microsoft.com/office/drawing/2014/chart" uri="{C3380CC4-5D6E-409C-BE32-E72D297353CC}">
              <c16:uniqueId val="{00000000-6448-4474-BEA2-F0E369BD1722}"/>
            </c:ext>
          </c:extLst>
        </c:ser>
        <c:ser>
          <c:idx val="1"/>
          <c:order val="1"/>
          <c:tx>
            <c:strRef>
              <c:f>dependents!$B$1</c:f>
              <c:strCache>
                <c:ptCount val="1"/>
                <c:pt idx="0">
                  <c:v>Selected Reserve Children</c:v>
                </c:pt>
              </c:strCache>
            </c:strRef>
          </c:tx>
          <c:spPr>
            <a:solidFill>
              <a:schemeClr val="accent1">
                <a:shade val="86000"/>
              </a:schemeClr>
            </a:solidFill>
            <a:ln>
              <a:noFill/>
            </a:ln>
            <a:effectLst/>
          </c:spPr>
          <c:invertIfNegative val="0"/>
          <c:dLbls>
            <c:dLbl>
              <c:idx val="0"/>
              <c:layout>
                <c:manualLayout>
                  <c:x val="-3.7538719822184387E-3"/>
                  <c:y val="0.14696993557623478"/>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bg1"/>
                        </a:solidFill>
                        <a:latin typeface="+mn-lt"/>
                        <a:ea typeface="+mn-ea"/>
                        <a:cs typeface="+mn-cs"/>
                      </a:defRPr>
                    </a:pPr>
                    <a:r>
                      <a:rPr lang="en-US" sz="1800" b="1" dirty="0" smtClean="0">
                        <a:solidFill>
                          <a:schemeClr val="bg1"/>
                        </a:solidFill>
                      </a:rPr>
                      <a:t>14,205</a:t>
                    </a:r>
                    <a:endParaRPr lang="en-US" sz="1800" b="1" dirty="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1291291291291292"/>
                      <c:h val="0.14843951324266286"/>
                    </c:manualLayout>
                  </c15:layout>
                </c:ext>
                <c:ext xmlns:c16="http://schemas.microsoft.com/office/drawing/2014/chart" uri="{C3380CC4-5D6E-409C-BE32-E72D297353CC}">
                  <c16:uniqueId val="{00000001-1123-4AF3-92C7-A69C0FE7E09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dependents!$B$2</c:f>
              <c:numCache>
                <c:formatCode>General</c:formatCode>
                <c:ptCount val="1"/>
                <c:pt idx="0">
                  <c:v>14205</c:v>
                </c:pt>
              </c:numCache>
            </c:numRef>
          </c:val>
          <c:extLst>
            <c:ext xmlns:c16="http://schemas.microsoft.com/office/drawing/2014/chart" uri="{C3380CC4-5D6E-409C-BE32-E72D297353CC}">
              <c16:uniqueId val="{00000001-6448-4474-BEA2-F0E369BD1722}"/>
            </c:ext>
          </c:extLst>
        </c:ser>
        <c:ser>
          <c:idx val="2"/>
          <c:order val="2"/>
          <c:tx>
            <c:strRef>
              <c:f>dependents!$C$1</c:f>
              <c:strCache>
                <c:ptCount val="1"/>
                <c:pt idx="0">
                  <c:v>Active Duty Spouse </c:v>
                </c:pt>
              </c:strCache>
            </c:strRef>
          </c:tx>
          <c:spPr>
            <a:solidFill>
              <a:schemeClr val="accent1">
                <a:tint val="86000"/>
              </a:schemeClr>
            </a:solidFill>
            <a:ln>
              <a:noFill/>
            </a:ln>
            <a:effectLst/>
          </c:spPr>
          <c:invertIfNegative val="0"/>
          <c:dLbls>
            <c:dLbl>
              <c:idx val="0"/>
              <c:layout>
                <c:manualLayout>
                  <c:x val="-5.9114232452687637E-8"/>
                  <c:y val="0.11969696969696958"/>
                </c:manualLayout>
              </c:layout>
              <c:tx>
                <c:rich>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r>
                      <a:rPr lang="en-US" sz="1600" b="1" dirty="0" smtClean="0">
                        <a:solidFill>
                          <a:schemeClr val="bg1"/>
                        </a:solidFill>
                      </a:rPr>
                      <a:t>1,792</a:t>
                    </a:r>
                    <a:endParaRPr lang="en-US" sz="1600" b="1" dirty="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625225225225225"/>
                      <c:h val="0.13025769506084467"/>
                    </c:manualLayout>
                  </c15:layout>
                </c:ext>
                <c:ext xmlns:c16="http://schemas.microsoft.com/office/drawing/2014/chart" uri="{C3380CC4-5D6E-409C-BE32-E72D297353CC}">
                  <c16:uniqueId val="{00000002-1123-4AF3-92C7-A69C0FE7E09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dependents!$C$2</c:f>
              <c:numCache>
                <c:formatCode>General</c:formatCode>
                <c:ptCount val="1"/>
                <c:pt idx="0">
                  <c:v>1792</c:v>
                </c:pt>
              </c:numCache>
            </c:numRef>
          </c:val>
          <c:extLst>
            <c:ext xmlns:c16="http://schemas.microsoft.com/office/drawing/2014/chart" uri="{C3380CC4-5D6E-409C-BE32-E72D297353CC}">
              <c16:uniqueId val="{00000002-6448-4474-BEA2-F0E369BD1722}"/>
            </c:ext>
          </c:extLst>
        </c:ser>
        <c:ser>
          <c:idx val="3"/>
          <c:order val="3"/>
          <c:tx>
            <c:strRef>
              <c:f>dependents!$D$1</c:f>
              <c:strCache>
                <c:ptCount val="1"/>
                <c:pt idx="0">
                  <c:v>Active Duty Children </c:v>
                </c:pt>
              </c:strCache>
            </c:strRef>
          </c:tx>
          <c:spPr>
            <a:solidFill>
              <a:schemeClr val="accent1">
                <a:tint val="58000"/>
              </a:schemeClr>
            </a:solidFill>
            <a:ln>
              <a:noFill/>
            </a:ln>
            <a:effectLst/>
          </c:spPr>
          <c:invertIfNegative val="0"/>
          <c:dLbls>
            <c:dLbl>
              <c:idx val="0"/>
              <c:layout>
                <c:manualLayout>
                  <c:x val="1.4264205150031812E-2"/>
                  <c:y val="0.12575733715103793"/>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r>
                      <a:rPr lang="en-US" sz="1800" b="1" dirty="0" smtClean="0">
                        <a:solidFill>
                          <a:schemeClr val="bg1"/>
                        </a:solidFill>
                      </a:rPr>
                      <a:t>2,374</a:t>
                    </a:r>
                    <a:endParaRPr lang="en-US" sz="1800" b="1" dirty="0">
                      <a:solidFill>
                        <a:schemeClr val="bg1"/>
                      </a:solidFill>
                    </a:endParaRPr>
                  </a:p>
                </c:rich>
              </c:tx>
              <c:spPr>
                <a:solidFill>
                  <a:schemeClr val="accent1">
                    <a:lumMod val="60000"/>
                    <a:lumOff val="40000"/>
                  </a:schemeClr>
                </a:solidFill>
                <a:ln>
                  <a:solidFill>
                    <a:srgbClr val="4F81BD"/>
                  </a:solid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61021021021021"/>
                      <c:h val="0.14237890718205679"/>
                    </c:manualLayout>
                  </c15:layout>
                </c:ext>
                <c:ext xmlns:c16="http://schemas.microsoft.com/office/drawing/2014/chart" uri="{C3380CC4-5D6E-409C-BE32-E72D297353CC}">
                  <c16:uniqueId val="{00000003-1123-4AF3-92C7-A69C0FE7E095}"/>
                </c:ext>
              </c:extLst>
            </c:dLbl>
            <c:spPr>
              <a:solidFill>
                <a:schemeClr val="accent1">
                  <a:lumMod val="60000"/>
                  <a:lumOff val="40000"/>
                </a:schemeClr>
              </a:solidFill>
              <a:ln>
                <a:solidFill>
                  <a:srgbClr val="4F81BD"/>
                </a:solid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dependents!$D$2</c:f>
              <c:numCache>
                <c:formatCode>General</c:formatCode>
                <c:ptCount val="1"/>
                <c:pt idx="0">
                  <c:v>2374</c:v>
                </c:pt>
              </c:numCache>
            </c:numRef>
          </c:val>
          <c:extLst>
            <c:ext xmlns:c16="http://schemas.microsoft.com/office/drawing/2014/chart" uri="{C3380CC4-5D6E-409C-BE32-E72D297353CC}">
              <c16:uniqueId val="{00000003-6448-4474-BEA2-F0E369BD1722}"/>
            </c:ext>
          </c:extLst>
        </c:ser>
        <c:dLbls>
          <c:showLegendKey val="0"/>
          <c:showVal val="0"/>
          <c:showCatName val="0"/>
          <c:showSerName val="0"/>
          <c:showPercent val="0"/>
          <c:showBubbleSize val="0"/>
        </c:dLbls>
        <c:gapWidth val="219"/>
        <c:overlap val="-27"/>
        <c:axId val="479524448"/>
        <c:axId val="479524776"/>
      </c:barChart>
      <c:catAx>
        <c:axId val="479524448"/>
        <c:scaling>
          <c:orientation val="minMax"/>
        </c:scaling>
        <c:delete val="1"/>
        <c:axPos val="b"/>
        <c:numFmt formatCode="General" sourceLinked="1"/>
        <c:majorTickMark val="none"/>
        <c:minorTickMark val="none"/>
        <c:tickLblPos val="nextTo"/>
        <c:crossAx val="479524776"/>
        <c:crosses val="autoZero"/>
        <c:auto val="1"/>
        <c:lblAlgn val="ctr"/>
        <c:lblOffset val="100"/>
        <c:noMultiLvlLbl val="0"/>
      </c:catAx>
      <c:valAx>
        <c:axId val="4795247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9524448"/>
        <c:crosses val="autoZero"/>
        <c:crossBetween val="between"/>
      </c:valAx>
      <c:spPr>
        <a:noFill/>
        <a:ln>
          <a:noFill/>
        </a:ln>
        <a:effectLst/>
      </c:spPr>
    </c:plotArea>
    <c:legend>
      <c:legendPos val="b"/>
      <c:layout>
        <c:manualLayout>
          <c:xMode val="edge"/>
          <c:yMode val="edge"/>
          <c:x val="0"/>
          <c:y val="0.87297279885468859"/>
          <c:w val="1"/>
          <c:h val="0.1270272011453114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Pt>
            <c:idx val="0"/>
            <c:invertIfNegative val="0"/>
            <c:bubble3D val="0"/>
            <c:extLst>
              <c:ext xmlns:c16="http://schemas.microsoft.com/office/drawing/2014/chart" uri="{C3380CC4-5D6E-409C-BE32-E72D297353CC}">
                <c16:uniqueId val="{00000001-FAB8-47DE-9A6E-94AAB98AD068}"/>
              </c:ext>
            </c:extLst>
          </c:dPt>
          <c:dPt>
            <c:idx val="1"/>
            <c:invertIfNegative val="0"/>
            <c:bubble3D val="0"/>
            <c:extLst>
              <c:ext xmlns:c16="http://schemas.microsoft.com/office/drawing/2014/chart" uri="{C3380CC4-5D6E-409C-BE32-E72D297353CC}">
                <c16:uniqueId val="{00000003-FAB8-47DE-9A6E-94AAB98AD068}"/>
              </c:ext>
            </c:extLst>
          </c:dPt>
          <c:dLbls>
            <c:dLbl>
              <c:idx val="0"/>
              <c:layout>
                <c:manualLayout>
                  <c:x val="-8.7020169776075393E-2"/>
                  <c:y val="7.926013965235593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AB8-47DE-9A6E-94AAB98AD068}"/>
                </c:ext>
              </c:extLst>
            </c:dLbl>
            <c:dLbl>
              <c:idx val="1"/>
              <c:layout>
                <c:manualLayout>
                  <c:x val="-0.10479759286845901"/>
                  <c:y val="-7.862130441242015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AB8-47DE-9A6E-94AAB98AD068}"/>
                </c:ext>
              </c:extLst>
            </c:dLbl>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Sheet1!$D$1:$E$1</c:f>
              <c:strCache>
                <c:ptCount val="2"/>
                <c:pt idx="0">
                  <c:v>Total Veteran Suicides Rate</c:v>
                </c:pt>
                <c:pt idx="1">
                  <c:v>Total Suicides Rate</c:v>
                </c:pt>
              </c:strCache>
            </c:strRef>
          </c:cat>
          <c:val>
            <c:numRef>
              <c:f>Sheet1!$D$2:$E$2</c:f>
              <c:numCache>
                <c:formatCode>General</c:formatCode>
                <c:ptCount val="2"/>
                <c:pt idx="0">
                  <c:v>33.299999999999997</c:v>
                </c:pt>
                <c:pt idx="1">
                  <c:v>18.3</c:v>
                </c:pt>
              </c:numCache>
            </c:numRef>
          </c:val>
          <c:extLst>
            <c:ext xmlns:c16="http://schemas.microsoft.com/office/drawing/2014/chart" uri="{C3380CC4-5D6E-409C-BE32-E72D297353CC}">
              <c16:uniqueId val="{00000004-FAB8-47DE-9A6E-94AAB98AD068}"/>
            </c:ext>
          </c:extLst>
        </c:ser>
        <c:dLbls>
          <c:showLegendKey val="0"/>
          <c:showVal val="0"/>
          <c:showCatName val="0"/>
          <c:showSerName val="0"/>
          <c:showPercent val="0"/>
          <c:showBubbleSize val="0"/>
        </c:dLbls>
        <c:gapWidth val="115"/>
        <c:overlap val="-20"/>
        <c:axId val="507678080"/>
        <c:axId val="507676440"/>
      </c:barChart>
      <c:valAx>
        <c:axId val="5076764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7678080"/>
        <c:crosses val="autoZero"/>
        <c:crossBetween val="between"/>
      </c:valAx>
      <c:catAx>
        <c:axId val="507678080"/>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6764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colors2.xml><?xml version="1.0" encoding="utf-8"?>
<cs:colorStyle xmlns:cs="http://schemas.microsoft.com/office/drawing/2012/chartStyle" xmlns:a="http://schemas.openxmlformats.org/drawingml/2006/main" meth="withinLinearReversed" id="23">
  <a:schemeClr val="accent3"/>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CB1D2-85C5-4E50-BB66-D7D4EF738B95}" type="doc">
      <dgm:prSet loTypeId="urn:microsoft.com/office/officeart/2005/8/layout/pyramid2" loCatId="pyramid" qsTypeId="urn:microsoft.com/office/officeart/2005/8/quickstyle/3d4" qsCatId="3D" csTypeId="urn:microsoft.com/office/officeart/2005/8/colors/accent1_2" csCatId="accent1" phldr="1"/>
      <dgm:spPr/>
    </dgm:pt>
    <dgm:pt modelId="{0A76F4D3-3AEA-45CD-9AE1-A0B5728EF09B}">
      <dgm:prSet phldrT="[Text]" custT="1"/>
      <dgm:spPr>
        <a:ln w="28575">
          <a:solidFill>
            <a:srgbClr val="2F3518"/>
          </a:solidFill>
        </a:ln>
        <a:scene3d>
          <a:camera prst="orthographicFront"/>
          <a:lightRig rig="chilly" dir="t"/>
        </a:scene3d>
        <a:sp3d z="12700" extrusionH="1700" prstMaterial="dkEdge">
          <a:bevelT w="25400" h="6350"/>
          <a:bevelB w="0" h="0" prst="convex"/>
        </a:sp3d>
      </dgm:spPr>
      <dgm:t>
        <a:bodyPr/>
        <a:lstStyle/>
        <a:p>
          <a:pPr rtl="0"/>
          <a:r>
            <a:rPr kumimoji="0" lang="en-US" sz="1600" b="1" i="0" u="none" strike="noStrike" cap="none" spc="0" normalizeH="0" baseline="0" noProof="0" dirty="0" smtClean="0">
              <a:ln/>
              <a:effectLst/>
              <a:uLnTx/>
              <a:uFillTx/>
              <a:latin typeface="Arial" pitchFamily="34" charset="0"/>
              <a:cs typeface="Arial" pitchFamily="34" charset="0"/>
            </a:rPr>
            <a:t>TIER THREE</a:t>
          </a:r>
        </a:p>
        <a:p>
          <a:pPr rtl="0"/>
          <a:r>
            <a:rPr kumimoji="0" lang="en-US" sz="1400" b="1" i="0" u="none" strike="noStrike" cap="none" spc="0" normalizeH="0" baseline="0" noProof="0" dirty="0" smtClean="0">
              <a:ln/>
              <a:effectLst/>
              <a:uLnTx/>
              <a:uFillTx/>
              <a:latin typeface="Arial" pitchFamily="34" charset="0"/>
              <a:cs typeface="Arial" pitchFamily="34" charset="0"/>
            </a:rPr>
            <a:t>Evidence based psychotherapies</a:t>
          </a:r>
          <a:endParaRPr lang="en-US" sz="1400" dirty="0" smtClean="0">
            <a:latin typeface="Arial" pitchFamily="34" charset="0"/>
            <a:cs typeface="Arial" pitchFamily="34" charset="0"/>
          </a:endParaRPr>
        </a:p>
      </dgm:t>
    </dgm:pt>
    <dgm:pt modelId="{921D584F-C229-402D-A8C7-BFD3C3E262DB}" type="parTrans" cxnId="{6B8A9667-B86E-4761-BDF4-A15217308C01}">
      <dgm:prSet/>
      <dgm:spPr/>
      <dgm:t>
        <a:bodyPr/>
        <a:lstStyle/>
        <a:p>
          <a:endParaRPr lang="en-US"/>
        </a:p>
      </dgm:t>
    </dgm:pt>
    <dgm:pt modelId="{7221A0C4-2604-40A6-9748-68379967C854}" type="sibTrans" cxnId="{6B8A9667-B86E-4761-BDF4-A15217308C01}">
      <dgm:prSet/>
      <dgm:spPr/>
      <dgm:t>
        <a:bodyPr/>
        <a:lstStyle/>
        <a:p>
          <a:endParaRPr lang="en-US"/>
        </a:p>
      </dgm:t>
    </dgm:pt>
    <dgm:pt modelId="{13BD4847-B88F-4F80-A1B1-A3F6828C5284}">
      <dgm:prSet phldrT="[Text]" custT="1"/>
      <dgm:spPr>
        <a:ln w="28575">
          <a:solidFill>
            <a:srgbClr val="2F3518"/>
          </a:solidFill>
        </a:ln>
        <a:scene3d>
          <a:camera prst="orthographicFront"/>
          <a:lightRig rig="chilly" dir="t"/>
        </a:scene3d>
        <a:sp3d z="12700" extrusionH="1700" prstMaterial="dkEdge">
          <a:bevelT w="25400" h="6350" prst="softRound"/>
          <a:bevelB w="0" h="0" prst="convex"/>
        </a:sp3d>
      </dgm:spPr>
      <dgm:t>
        <a:bodyPr/>
        <a:lstStyle/>
        <a:p>
          <a:r>
            <a:rPr kumimoji="0" lang="en-US" sz="1600" b="1" i="0" u="none" strike="noStrike" cap="none" spc="0" normalizeH="0" baseline="0" noProof="0" dirty="0" smtClean="0">
              <a:ln/>
              <a:effectLst/>
              <a:uLnTx/>
              <a:uFillTx/>
              <a:latin typeface="Arial" pitchFamily="34" charset="0"/>
              <a:cs typeface="Arial" pitchFamily="34" charset="0"/>
            </a:rPr>
            <a:t>TIER TWO </a:t>
          </a:r>
        </a:p>
        <a:p>
          <a:r>
            <a:rPr kumimoji="0" lang="en-US" sz="1400" b="1" i="0" u="none" strike="noStrike" cap="none" spc="0" normalizeH="0" baseline="0" noProof="0" dirty="0" smtClean="0">
              <a:ln/>
              <a:effectLst/>
              <a:uLnTx/>
              <a:uFillTx/>
              <a:latin typeface="Arial" pitchFamily="34" charset="0"/>
              <a:cs typeface="Arial" pitchFamily="34" charset="0"/>
            </a:rPr>
            <a:t>Identifies specific issues that are commonly associated with military service</a:t>
          </a:r>
          <a:endParaRPr kumimoji="0" lang="en-US" sz="1400" b="0" i="0" u="none" strike="noStrike" cap="none" spc="0" normalizeH="0" baseline="0" noProof="0" dirty="0" smtClean="0">
            <a:ln/>
            <a:effectLst/>
            <a:uLnTx/>
            <a:uFillTx/>
            <a:latin typeface="Arial" pitchFamily="34" charset="0"/>
            <a:cs typeface="Arial" pitchFamily="34" charset="0"/>
          </a:endParaRPr>
        </a:p>
      </dgm:t>
    </dgm:pt>
    <dgm:pt modelId="{DCBFD6E8-33D9-42A8-853B-C30BC367EC9D}" type="parTrans" cxnId="{ADF2351D-DECC-4FF0-8226-67D6A67DC70D}">
      <dgm:prSet/>
      <dgm:spPr/>
      <dgm:t>
        <a:bodyPr/>
        <a:lstStyle/>
        <a:p>
          <a:endParaRPr lang="en-US"/>
        </a:p>
      </dgm:t>
    </dgm:pt>
    <dgm:pt modelId="{3D133822-62E7-41CC-9FF4-07D5FB11325C}" type="sibTrans" cxnId="{ADF2351D-DECC-4FF0-8226-67D6A67DC70D}">
      <dgm:prSet/>
      <dgm:spPr/>
      <dgm:t>
        <a:bodyPr/>
        <a:lstStyle/>
        <a:p>
          <a:endParaRPr lang="en-US"/>
        </a:p>
      </dgm:t>
    </dgm:pt>
    <dgm:pt modelId="{D4567977-A9F9-4505-8C8D-89F65CA6F128}">
      <dgm:prSet phldrT="[Text]" custT="1"/>
      <dgm:spPr>
        <a:ln w="28575">
          <a:solidFill>
            <a:srgbClr val="2F3518"/>
          </a:solidFill>
        </a:ln>
        <a:scene3d>
          <a:camera prst="orthographicFront"/>
          <a:lightRig rig="chilly" dir="t"/>
        </a:scene3d>
        <a:sp3d z="12700" extrusionH="1700" prstMaterial="dkEdge">
          <a:bevelT w="25400" h="6350" prst="softRound"/>
          <a:bevelB w="0" h="0" prst="convex"/>
        </a:sp3d>
      </dgm:spPr>
      <dgm:t>
        <a:bodyPr/>
        <a:lstStyle/>
        <a:p>
          <a:pPr rtl="0"/>
          <a:r>
            <a:rPr kumimoji="0" lang="en-US" sz="1600" b="1" i="0" u="none" strike="noStrike" cap="none" spc="0" normalizeH="0" baseline="0" noProof="0" dirty="0" smtClean="0">
              <a:ln/>
              <a:effectLst/>
              <a:uLnTx/>
              <a:uFillTx/>
              <a:latin typeface="Arial" pitchFamily="34" charset="0"/>
              <a:cs typeface="Arial" pitchFamily="34" charset="0"/>
            </a:rPr>
            <a:t>TIER ONE </a:t>
          </a:r>
        </a:p>
        <a:p>
          <a:pPr rtl="0"/>
          <a:r>
            <a:rPr kumimoji="0" lang="en-US" sz="1400" b="1" i="0" u="none" strike="noStrike" cap="none" spc="0" normalizeH="0" baseline="0" noProof="0" dirty="0" smtClean="0">
              <a:ln/>
              <a:effectLst/>
              <a:uLnTx/>
              <a:uFillTx/>
              <a:latin typeface="Arial" pitchFamily="34" charset="0"/>
              <a:cs typeface="Arial" pitchFamily="34" charset="0"/>
            </a:rPr>
            <a:t>Military culture and the deployment cycle</a:t>
          </a:r>
          <a:endParaRPr kumimoji="0" lang="en-US" sz="1400" b="0" i="0" u="none" strike="noStrike" cap="none" spc="0" normalizeH="0" baseline="0" noProof="0" dirty="0" smtClean="0">
            <a:ln/>
            <a:effectLst/>
            <a:uLnTx/>
            <a:uFillTx/>
            <a:latin typeface="Arial" pitchFamily="34" charset="0"/>
            <a:cs typeface="Arial" pitchFamily="34" charset="0"/>
          </a:endParaRPr>
        </a:p>
      </dgm:t>
    </dgm:pt>
    <dgm:pt modelId="{CDDBF24D-36B2-4E0D-A60C-23EEB8C8088C}" type="parTrans" cxnId="{14E3673B-3828-464A-AC65-CCF114FD4338}">
      <dgm:prSet/>
      <dgm:spPr/>
      <dgm:t>
        <a:bodyPr/>
        <a:lstStyle/>
        <a:p>
          <a:endParaRPr lang="en-US"/>
        </a:p>
      </dgm:t>
    </dgm:pt>
    <dgm:pt modelId="{1A19C994-9F51-40A7-ABC2-A734E33F46C0}" type="sibTrans" cxnId="{14E3673B-3828-464A-AC65-CCF114FD4338}">
      <dgm:prSet/>
      <dgm:spPr/>
      <dgm:t>
        <a:bodyPr/>
        <a:lstStyle/>
        <a:p>
          <a:endParaRPr lang="en-US"/>
        </a:p>
      </dgm:t>
    </dgm:pt>
    <dgm:pt modelId="{D2DA679C-4D8E-4841-B775-FFCF80721B95}" type="pres">
      <dgm:prSet presAssocID="{2D5CB1D2-85C5-4E50-BB66-D7D4EF738B95}" presName="compositeShape" presStyleCnt="0">
        <dgm:presLayoutVars>
          <dgm:dir/>
          <dgm:resizeHandles/>
        </dgm:presLayoutVars>
      </dgm:prSet>
      <dgm:spPr/>
    </dgm:pt>
    <dgm:pt modelId="{E4972C13-0825-4173-AD64-E67C1C87809C}" type="pres">
      <dgm:prSet presAssocID="{2D5CB1D2-85C5-4E50-BB66-D7D4EF738B95}" presName="pyramid" presStyleLbl="node1" presStyleIdx="0" presStyleCnt="1" custLinFactNeighborX="-17462" custLinFactNeighborY="-1613"/>
      <dgm:spPr>
        <a:solidFill>
          <a:srgbClr val="2F3518"/>
        </a:solidFill>
      </dgm:spPr>
    </dgm:pt>
    <dgm:pt modelId="{7735C5BF-A59D-4739-BE4D-7ECFB30262D1}" type="pres">
      <dgm:prSet presAssocID="{2D5CB1D2-85C5-4E50-BB66-D7D4EF738B95}" presName="theList" presStyleCnt="0"/>
      <dgm:spPr/>
    </dgm:pt>
    <dgm:pt modelId="{2EFDBDF2-8AD2-46E4-9502-35E442D2F820}" type="pres">
      <dgm:prSet presAssocID="{0A76F4D3-3AEA-45CD-9AE1-A0B5728EF09B}" presName="aNode" presStyleLbl="fgAcc1" presStyleIdx="0" presStyleCnt="3" custScaleX="120424" custLinFactNeighborX="28438" custLinFactNeighborY="55102">
        <dgm:presLayoutVars>
          <dgm:bulletEnabled val="1"/>
        </dgm:presLayoutVars>
      </dgm:prSet>
      <dgm:spPr/>
      <dgm:t>
        <a:bodyPr/>
        <a:lstStyle/>
        <a:p>
          <a:endParaRPr lang="en-US"/>
        </a:p>
      </dgm:t>
    </dgm:pt>
    <dgm:pt modelId="{18371A92-E440-4EC5-9F65-3031C3CBA623}" type="pres">
      <dgm:prSet presAssocID="{0A76F4D3-3AEA-45CD-9AE1-A0B5728EF09B}" presName="aSpace" presStyleCnt="0"/>
      <dgm:spPr/>
    </dgm:pt>
    <dgm:pt modelId="{EF394F62-63EE-49B3-BCF2-42EA99964BD4}" type="pres">
      <dgm:prSet presAssocID="{13BD4847-B88F-4F80-A1B1-A3F6828C5284}" presName="aNode" presStyleLbl="fgAcc1" presStyleIdx="1" presStyleCnt="3" custScaleX="161429" custLinFactY="2869" custLinFactNeighborX="26183" custLinFactNeighborY="100000">
        <dgm:presLayoutVars>
          <dgm:bulletEnabled val="1"/>
        </dgm:presLayoutVars>
      </dgm:prSet>
      <dgm:spPr/>
      <dgm:t>
        <a:bodyPr/>
        <a:lstStyle/>
        <a:p>
          <a:endParaRPr lang="en-US"/>
        </a:p>
      </dgm:t>
    </dgm:pt>
    <dgm:pt modelId="{E41B3FDB-DB5E-4F18-9A71-9AFB54865C99}" type="pres">
      <dgm:prSet presAssocID="{13BD4847-B88F-4F80-A1B1-A3F6828C5284}" presName="aSpace" presStyleCnt="0"/>
      <dgm:spPr/>
    </dgm:pt>
    <dgm:pt modelId="{C80E2F5F-4CA6-4187-9F53-54C981ABD4F6}" type="pres">
      <dgm:prSet presAssocID="{D4567977-A9F9-4505-8C8D-89F65CA6F128}" presName="aNode" presStyleLbl="fgAcc1" presStyleIdx="2" presStyleCnt="3" custScaleX="204454" custLinFactY="13013" custLinFactNeighborX="22881" custLinFactNeighborY="100000">
        <dgm:presLayoutVars>
          <dgm:bulletEnabled val="1"/>
        </dgm:presLayoutVars>
      </dgm:prSet>
      <dgm:spPr/>
      <dgm:t>
        <a:bodyPr/>
        <a:lstStyle/>
        <a:p>
          <a:endParaRPr lang="en-US"/>
        </a:p>
      </dgm:t>
    </dgm:pt>
    <dgm:pt modelId="{4D9F38BE-4097-4B8F-A26E-47E1E3AB250A}" type="pres">
      <dgm:prSet presAssocID="{D4567977-A9F9-4505-8C8D-89F65CA6F128}" presName="aSpace" presStyleCnt="0"/>
      <dgm:spPr/>
    </dgm:pt>
  </dgm:ptLst>
  <dgm:cxnLst>
    <dgm:cxn modelId="{489CB8A4-53C1-4D45-B8FD-41D1A1E16E53}" type="presOf" srcId="{2D5CB1D2-85C5-4E50-BB66-D7D4EF738B95}" destId="{D2DA679C-4D8E-4841-B775-FFCF80721B95}" srcOrd="0" destOrd="0" presId="urn:microsoft.com/office/officeart/2005/8/layout/pyramid2"/>
    <dgm:cxn modelId="{6B8A9667-B86E-4761-BDF4-A15217308C01}" srcId="{2D5CB1D2-85C5-4E50-BB66-D7D4EF738B95}" destId="{0A76F4D3-3AEA-45CD-9AE1-A0B5728EF09B}" srcOrd="0" destOrd="0" parTransId="{921D584F-C229-402D-A8C7-BFD3C3E262DB}" sibTransId="{7221A0C4-2604-40A6-9748-68379967C854}"/>
    <dgm:cxn modelId="{C6B472BB-D5A5-46A5-B791-BEBD36D1F802}" type="presOf" srcId="{0A76F4D3-3AEA-45CD-9AE1-A0B5728EF09B}" destId="{2EFDBDF2-8AD2-46E4-9502-35E442D2F820}" srcOrd="0" destOrd="0" presId="urn:microsoft.com/office/officeart/2005/8/layout/pyramid2"/>
    <dgm:cxn modelId="{43FEE6B4-92BD-4EC7-BB67-FA28F8805375}" type="presOf" srcId="{D4567977-A9F9-4505-8C8D-89F65CA6F128}" destId="{C80E2F5F-4CA6-4187-9F53-54C981ABD4F6}" srcOrd="0" destOrd="0" presId="urn:microsoft.com/office/officeart/2005/8/layout/pyramid2"/>
    <dgm:cxn modelId="{14E3673B-3828-464A-AC65-CCF114FD4338}" srcId="{2D5CB1D2-85C5-4E50-BB66-D7D4EF738B95}" destId="{D4567977-A9F9-4505-8C8D-89F65CA6F128}" srcOrd="2" destOrd="0" parTransId="{CDDBF24D-36B2-4E0D-A60C-23EEB8C8088C}" sibTransId="{1A19C994-9F51-40A7-ABC2-A734E33F46C0}"/>
    <dgm:cxn modelId="{ADF2351D-DECC-4FF0-8226-67D6A67DC70D}" srcId="{2D5CB1D2-85C5-4E50-BB66-D7D4EF738B95}" destId="{13BD4847-B88F-4F80-A1B1-A3F6828C5284}" srcOrd="1" destOrd="0" parTransId="{DCBFD6E8-33D9-42A8-853B-C30BC367EC9D}" sibTransId="{3D133822-62E7-41CC-9FF4-07D5FB11325C}"/>
    <dgm:cxn modelId="{27B1C544-71BD-4022-A931-C9D495C45219}" type="presOf" srcId="{13BD4847-B88F-4F80-A1B1-A3F6828C5284}" destId="{EF394F62-63EE-49B3-BCF2-42EA99964BD4}" srcOrd="0" destOrd="0" presId="urn:microsoft.com/office/officeart/2005/8/layout/pyramid2"/>
    <dgm:cxn modelId="{38596D43-DD4A-498F-A63E-E41431B79295}" type="presParOf" srcId="{D2DA679C-4D8E-4841-B775-FFCF80721B95}" destId="{E4972C13-0825-4173-AD64-E67C1C87809C}" srcOrd="0" destOrd="0" presId="urn:microsoft.com/office/officeart/2005/8/layout/pyramid2"/>
    <dgm:cxn modelId="{91D7AEC3-F086-440B-A211-F952945A6493}" type="presParOf" srcId="{D2DA679C-4D8E-4841-B775-FFCF80721B95}" destId="{7735C5BF-A59D-4739-BE4D-7ECFB30262D1}" srcOrd="1" destOrd="0" presId="urn:microsoft.com/office/officeart/2005/8/layout/pyramid2"/>
    <dgm:cxn modelId="{96530C81-4DB5-46D8-BAF0-C2FCDBA4FC95}" type="presParOf" srcId="{7735C5BF-A59D-4739-BE4D-7ECFB30262D1}" destId="{2EFDBDF2-8AD2-46E4-9502-35E442D2F820}" srcOrd="0" destOrd="0" presId="urn:microsoft.com/office/officeart/2005/8/layout/pyramid2"/>
    <dgm:cxn modelId="{61908A85-F296-442E-8E67-F8C1C0C7741A}" type="presParOf" srcId="{7735C5BF-A59D-4739-BE4D-7ECFB30262D1}" destId="{18371A92-E440-4EC5-9F65-3031C3CBA623}" srcOrd="1" destOrd="0" presId="urn:microsoft.com/office/officeart/2005/8/layout/pyramid2"/>
    <dgm:cxn modelId="{902FC1C5-FE49-4DE0-92A3-06786CC4B33C}" type="presParOf" srcId="{7735C5BF-A59D-4739-BE4D-7ECFB30262D1}" destId="{EF394F62-63EE-49B3-BCF2-42EA99964BD4}" srcOrd="2" destOrd="0" presId="urn:microsoft.com/office/officeart/2005/8/layout/pyramid2"/>
    <dgm:cxn modelId="{4A918513-79CC-426B-B0C8-ECFFE5B382E1}" type="presParOf" srcId="{7735C5BF-A59D-4739-BE4D-7ECFB30262D1}" destId="{E41B3FDB-DB5E-4F18-9A71-9AFB54865C99}" srcOrd="3" destOrd="0" presId="urn:microsoft.com/office/officeart/2005/8/layout/pyramid2"/>
    <dgm:cxn modelId="{27A1775B-AB98-4447-A194-6594B001E4AF}" type="presParOf" srcId="{7735C5BF-A59D-4739-BE4D-7ECFB30262D1}" destId="{C80E2F5F-4CA6-4187-9F53-54C981ABD4F6}" srcOrd="4" destOrd="0" presId="urn:microsoft.com/office/officeart/2005/8/layout/pyramid2"/>
    <dgm:cxn modelId="{4DDFAD3B-80D4-45E1-8139-B171BA47B1E5}" type="presParOf" srcId="{7735C5BF-A59D-4739-BE4D-7ECFB30262D1}" destId="{4D9F38BE-4097-4B8F-A26E-47E1E3AB250A}"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75E474-52BC-4914-90F3-86065FF79BE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D41DCE85-6572-43D5-B791-4BDC7CF55AFE}">
      <dgm:prSet phldrT="[Text]"/>
      <dgm:spPr>
        <a:solidFill>
          <a:schemeClr val="accent4">
            <a:lumMod val="50000"/>
          </a:schemeClr>
        </a:solidFill>
        <a:ln>
          <a:solidFill>
            <a:srgbClr val="56004E"/>
          </a:solidFill>
        </a:ln>
      </dgm:spPr>
      <dgm:t>
        <a:bodyPr/>
        <a:lstStyle/>
        <a:p>
          <a:r>
            <a:rPr lang="en-US" dirty="0" smtClean="0"/>
            <a:t>4,821</a:t>
          </a:r>
          <a:endParaRPr lang="en-US" dirty="0"/>
        </a:p>
      </dgm:t>
    </dgm:pt>
    <dgm:pt modelId="{974C8E54-2A7B-47F2-846E-75837703B481}" type="parTrans" cxnId="{D7E3BB68-93F5-4009-B0E7-C4241A0070A9}">
      <dgm:prSet/>
      <dgm:spPr/>
      <dgm:t>
        <a:bodyPr/>
        <a:lstStyle/>
        <a:p>
          <a:endParaRPr lang="en-US"/>
        </a:p>
      </dgm:t>
    </dgm:pt>
    <dgm:pt modelId="{36AD4DD5-4949-45DC-A7B9-526724B7511D}" type="sibTrans" cxnId="{D7E3BB68-93F5-4009-B0E7-C4241A0070A9}">
      <dgm:prSet/>
      <dgm:spPr/>
      <dgm:t>
        <a:bodyPr/>
        <a:lstStyle/>
        <a:p>
          <a:endParaRPr lang="en-US"/>
        </a:p>
      </dgm:t>
    </dgm:pt>
    <dgm:pt modelId="{BFCB8049-4FB4-4D39-BE21-42D4FE42EAC3}">
      <dgm:prSet phldrT="[Text]"/>
      <dgm:spPr>
        <a:solidFill>
          <a:schemeClr val="accent4">
            <a:lumMod val="50000"/>
          </a:schemeClr>
        </a:solidFill>
        <a:ln>
          <a:solidFill>
            <a:srgbClr val="56004E"/>
          </a:solidFill>
        </a:ln>
      </dgm:spPr>
      <dgm:t>
        <a:bodyPr/>
        <a:lstStyle/>
        <a:p>
          <a:r>
            <a:rPr lang="en-US" dirty="0" smtClean="0"/>
            <a:t>13,270</a:t>
          </a:r>
          <a:endParaRPr lang="en-US" dirty="0"/>
        </a:p>
      </dgm:t>
    </dgm:pt>
    <dgm:pt modelId="{500E65DE-A585-4CC5-BC87-A8B6C6062E96}" type="parTrans" cxnId="{ECEC5F82-5A7F-4FBB-BA40-7D5B548A1D1C}">
      <dgm:prSet/>
      <dgm:spPr/>
      <dgm:t>
        <a:bodyPr/>
        <a:lstStyle/>
        <a:p>
          <a:endParaRPr lang="en-US"/>
        </a:p>
      </dgm:t>
    </dgm:pt>
    <dgm:pt modelId="{276EEB44-1C06-415B-AA2C-AD601EA10E17}" type="sibTrans" cxnId="{ECEC5F82-5A7F-4FBB-BA40-7D5B548A1D1C}">
      <dgm:prSet/>
      <dgm:spPr/>
      <dgm:t>
        <a:bodyPr/>
        <a:lstStyle/>
        <a:p>
          <a:endParaRPr lang="en-US"/>
        </a:p>
      </dgm:t>
    </dgm:pt>
    <dgm:pt modelId="{728291A2-CC22-4110-81C2-C9E3A341216D}">
      <dgm:prSet phldrT="[Text]"/>
      <dgm:spPr>
        <a:solidFill>
          <a:schemeClr val="accent4">
            <a:lumMod val="50000"/>
          </a:schemeClr>
        </a:solidFill>
        <a:ln>
          <a:solidFill>
            <a:srgbClr val="56004E"/>
          </a:solidFill>
        </a:ln>
      </dgm:spPr>
      <dgm:t>
        <a:bodyPr/>
        <a:lstStyle/>
        <a:p>
          <a:r>
            <a:rPr lang="en-US" dirty="0" smtClean="0"/>
            <a:t>5,585</a:t>
          </a:r>
          <a:endParaRPr lang="en-US" dirty="0"/>
        </a:p>
      </dgm:t>
    </dgm:pt>
    <dgm:pt modelId="{177F21FF-D69D-4F80-BB26-34C87981F748}" type="parTrans" cxnId="{E6C929CA-75AF-4C31-B684-31509F003EAA}">
      <dgm:prSet/>
      <dgm:spPr/>
      <dgm:t>
        <a:bodyPr/>
        <a:lstStyle/>
        <a:p>
          <a:endParaRPr lang="en-US"/>
        </a:p>
      </dgm:t>
    </dgm:pt>
    <dgm:pt modelId="{7A9A57CD-3206-459B-A113-1D9DC5469F7C}" type="sibTrans" cxnId="{E6C929CA-75AF-4C31-B684-31509F003EAA}">
      <dgm:prSet/>
      <dgm:spPr/>
      <dgm:t>
        <a:bodyPr/>
        <a:lstStyle/>
        <a:p>
          <a:endParaRPr lang="en-US"/>
        </a:p>
      </dgm:t>
    </dgm:pt>
    <dgm:pt modelId="{38E7D91E-7056-42E6-A418-415CE02DC9EA}">
      <dgm:prSet/>
      <dgm:spPr>
        <a:ln>
          <a:solidFill>
            <a:srgbClr val="56004E"/>
          </a:solidFill>
        </a:ln>
      </dgm:spPr>
      <dgm:t>
        <a:bodyPr/>
        <a:lstStyle/>
        <a:p>
          <a:r>
            <a:rPr lang="en-US" dirty="0" smtClean="0">
              <a:solidFill>
                <a:schemeClr val="tx1"/>
              </a:solidFill>
            </a:rPr>
            <a:t>Active Duty</a:t>
          </a:r>
          <a:endParaRPr lang="en-US" dirty="0">
            <a:solidFill>
              <a:schemeClr val="tx1"/>
            </a:solidFill>
          </a:endParaRPr>
        </a:p>
      </dgm:t>
    </dgm:pt>
    <dgm:pt modelId="{6A3921D4-1706-4E15-B641-CF8020DACE5D}" type="parTrans" cxnId="{637999C2-8E4F-4F48-844B-FE0F63AD225B}">
      <dgm:prSet/>
      <dgm:spPr/>
      <dgm:t>
        <a:bodyPr/>
        <a:lstStyle/>
        <a:p>
          <a:endParaRPr lang="en-US"/>
        </a:p>
      </dgm:t>
    </dgm:pt>
    <dgm:pt modelId="{782F3CC0-367C-41A4-A89D-1CF66CA47402}" type="sibTrans" cxnId="{637999C2-8E4F-4F48-844B-FE0F63AD225B}">
      <dgm:prSet/>
      <dgm:spPr/>
      <dgm:t>
        <a:bodyPr/>
        <a:lstStyle/>
        <a:p>
          <a:endParaRPr lang="en-US"/>
        </a:p>
      </dgm:t>
    </dgm:pt>
    <dgm:pt modelId="{9F267667-2C04-4D0B-BF0B-A5501C452110}">
      <dgm:prSet/>
      <dgm:spPr>
        <a:ln>
          <a:solidFill>
            <a:srgbClr val="56004E"/>
          </a:solidFill>
        </a:ln>
      </dgm:spPr>
      <dgm:t>
        <a:bodyPr/>
        <a:lstStyle/>
        <a:p>
          <a:r>
            <a:rPr lang="en-US" dirty="0" smtClean="0">
              <a:solidFill>
                <a:schemeClr val="tx1"/>
              </a:solidFill>
            </a:rPr>
            <a:t>National Guard (Army and Air)</a:t>
          </a:r>
          <a:endParaRPr lang="en-US" dirty="0">
            <a:solidFill>
              <a:schemeClr val="tx1"/>
            </a:solidFill>
          </a:endParaRPr>
        </a:p>
      </dgm:t>
    </dgm:pt>
    <dgm:pt modelId="{BF6F7DE6-794E-4709-A21A-64266CBCD776}" type="parTrans" cxnId="{01B60939-A01E-4643-B7BD-6D2C11EFD535}">
      <dgm:prSet/>
      <dgm:spPr/>
      <dgm:t>
        <a:bodyPr/>
        <a:lstStyle/>
        <a:p>
          <a:endParaRPr lang="en-US"/>
        </a:p>
      </dgm:t>
    </dgm:pt>
    <dgm:pt modelId="{AA1B0FCF-72E4-4932-ABB2-D6A86A3D5997}" type="sibTrans" cxnId="{01B60939-A01E-4643-B7BD-6D2C11EFD535}">
      <dgm:prSet/>
      <dgm:spPr/>
      <dgm:t>
        <a:bodyPr/>
        <a:lstStyle/>
        <a:p>
          <a:endParaRPr lang="en-US"/>
        </a:p>
      </dgm:t>
    </dgm:pt>
    <dgm:pt modelId="{8D142971-956C-4B94-9329-1F2C87083742}">
      <dgm:prSet phldrT="[Text]"/>
      <dgm:spPr>
        <a:ln>
          <a:solidFill>
            <a:srgbClr val="56004E"/>
          </a:solidFill>
        </a:ln>
      </dgm:spPr>
      <dgm:t>
        <a:bodyPr/>
        <a:lstStyle/>
        <a:p>
          <a:r>
            <a:rPr lang="en-US" dirty="0" smtClean="0">
              <a:solidFill>
                <a:schemeClr val="tx1"/>
              </a:solidFill>
            </a:rPr>
            <a:t>Reserves (all branches)</a:t>
          </a:r>
          <a:endParaRPr lang="en-US" dirty="0">
            <a:solidFill>
              <a:schemeClr val="tx1"/>
            </a:solidFill>
          </a:endParaRPr>
        </a:p>
      </dgm:t>
    </dgm:pt>
    <dgm:pt modelId="{FAEB93A1-18D4-40FD-9356-94DE238ACDE5}" type="sibTrans" cxnId="{482A247B-AE3C-4720-90CD-62788423DF50}">
      <dgm:prSet/>
      <dgm:spPr/>
      <dgm:t>
        <a:bodyPr/>
        <a:lstStyle/>
        <a:p>
          <a:endParaRPr lang="en-US"/>
        </a:p>
      </dgm:t>
    </dgm:pt>
    <dgm:pt modelId="{2336FC18-F074-4FED-8CCD-8F5C856FB846}" type="parTrans" cxnId="{482A247B-AE3C-4720-90CD-62788423DF50}">
      <dgm:prSet/>
      <dgm:spPr/>
      <dgm:t>
        <a:bodyPr/>
        <a:lstStyle/>
        <a:p>
          <a:endParaRPr lang="en-US"/>
        </a:p>
      </dgm:t>
    </dgm:pt>
    <dgm:pt modelId="{D209EFCA-BC6D-4DC5-9B71-18AF65BF773A}" type="pres">
      <dgm:prSet presAssocID="{F375E474-52BC-4914-90F3-86065FF79BE6}" presName="linearFlow" presStyleCnt="0">
        <dgm:presLayoutVars>
          <dgm:dir/>
          <dgm:animLvl val="lvl"/>
          <dgm:resizeHandles val="exact"/>
        </dgm:presLayoutVars>
      </dgm:prSet>
      <dgm:spPr/>
      <dgm:t>
        <a:bodyPr/>
        <a:lstStyle/>
        <a:p>
          <a:endParaRPr lang="en-US"/>
        </a:p>
      </dgm:t>
    </dgm:pt>
    <dgm:pt modelId="{78E5EE36-5030-4C23-9ED6-5D7153B3BE0E}" type="pres">
      <dgm:prSet presAssocID="{D41DCE85-6572-43D5-B791-4BDC7CF55AFE}" presName="composite" presStyleCnt="0"/>
      <dgm:spPr/>
    </dgm:pt>
    <dgm:pt modelId="{2B8E8804-45C9-473A-AA10-7446A79DA640}" type="pres">
      <dgm:prSet presAssocID="{D41DCE85-6572-43D5-B791-4BDC7CF55AFE}" presName="parentText" presStyleLbl="alignNode1" presStyleIdx="0" presStyleCnt="3">
        <dgm:presLayoutVars>
          <dgm:chMax val="1"/>
          <dgm:bulletEnabled val="1"/>
        </dgm:presLayoutVars>
      </dgm:prSet>
      <dgm:spPr/>
      <dgm:t>
        <a:bodyPr/>
        <a:lstStyle/>
        <a:p>
          <a:endParaRPr lang="en-US"/>
        </a:p>
      </dgm:t>
    </dgm:pt>
    <dgm:pt modelId="{AB084268-8AFC-4EA7-BE16-7BDB60D48EED}" type="pres">
      <dgm:prSet presAssocID="{D41DCE85-6572-43D5-B791-4BDC7CF55AFE}" presName="descendantText" presStyleLbl="alignAcc1" presStyleIdx="0" presStyleCnt="3" custLinFactNeighborX="0" custLinFactNeighborY="-79">
        <dgm:presLayoutVars>
          <dgm:bulletEnabled val="1"/>
        </dgm:presLayoutVars>
      </dgm:prSet>
      <dgm:spPr/>
      <dgm:t>
        <a:bodyPr/>
        <a:lstStyle/>
        <a:p>
          <a:endParaRPr lang="en-US"/>
        </a:p>
      </dgm:t>
    </dgm:pt>
    <dgm:pt modelId="{EF2A3121-B3FD-4B7F-88DD-EA3834D0256E}" type="pres">
      <dgm:prSet presAssocID="{36AD4DD5-4949-45DC-A7B9-526724B7511D}" presName="sp" presStyleCnt="0"/>
      <dgm:spPr/>
    </dgm:pt>
    <dgm:pt modelId="{EF4D231C-7966-4FDC-97CA-2054ADB43C8B}" type="pres">
      <dgm:prSet presAssocID="{BFCB8049-4FB4-4D39-BE21-42D4FE42EAC3}" presName="composite" presStyleCnt="0"/>
      <dgm:spPr/>
    </dgm:pt>
    <dgm:pt modelId="{7B1E3E99-7713-4DF5-A91F-8555C1809DF2}" type="pres">
      <dgm:prSet presAssocID="{BFCB8049-4FB4-4D39-BE21-42D4FE42EAC3}" presName="parentText" presStyleLbl="alignNode1" presStyleIdx="1" presStyleCnt="3">
        <dgm:presLayoutVars>
          <dgm:chMax val="1"/>
          <dgm:bulletEnabled val="1"/>
        </dgm:presLayoutVars>
      </dgm:prSet>
      <dgm:spPr/>
      <dgm:t>
        <a:bodyPr/>
        <a:lstStyle/>
        <a:p>
          <a:endParaRPr lang="en-US"/>
        </a:p>
      </dgm:t>
    </dgm:pt>
    <dgm:pt modelId="{9A6D6452-8A99-4BF8-9512-9F592DCA78FC}" type="pres">
      <dgm:prSet presAssocID="{BFCB8049-4FB4-4D39-BE21-42D4FE42EAC3}" presName="descendantText" presStyleLbl="alignAcc1" presStyleIdx="1" presStyleCnt="3" custLinFactNeighborX="0" custLinFactNeighborY="-353">
        <dgm:presLayoutVars>
          <dgm:bulletEnabled val="1"/>
        </dgm:presLayoutVars>
      </dgm:prSet>
      <dgm:spPr/>
      <dgm:t>
        <a:bodyPr/>
        <a:lstStyle/>
        <a:p>
          <a:endParaRPr lang="en-US"/>
        </a:p>
      </dgm:t>
    </dgm:pt>
    <dgm:pt modelId="{6EBE331B-EB3C-451F-86FE-3932F33708B0}" type="pres">
      <dgm:prSet presAssocID="{276EEB44-1C06-415B-AA2C-AD601EA10E17}" presName="sp" presStyleCnt="0"/>
      <dgm:spPr/>
    </dgm:pt>
    <dgm:pt modelId="{447DB29C-AC96-43B3-A115-B7BD5B14BCF2}" type="pres">
      <dgm:prSet presAssocID="{728291A2-CC22-4110-81C2-C9E3A341216D}" presName="composite" presStyleCnt="0"/>
      <dgm:spPr/>
    </dgm:pt>
    <dgm:pt modelId="{64A6816E-9954-4E4B-86FB-B12D6CF217D1}" type="pres">
      <dgm:prSet presAssocID="{728291A2-CC22-4110-81C2-C9E3A341216D}" presName="parentText" presStyleLbl="alignNode1" presStyleIdx="2" presStyleCnt="3">
        <dgm:presLayoutVars>
          <dgm:chMax val="1"/>
          <dgm:bulletEnabled val="1"/>
        </dgm:presLayoutVars>
      </dgm:prSet>
      <dgm:spPr/>
      <dgm:t>
        <a:bodyPr/>
        <a:lstStyle/>
        <a:p>
          <a:endParaRPr lang="en-US"/>
        </a:p>
      </dgm:t>
    </dgm:pt>
    <dgm:pt modelId="{34BE6CA5-EE93-4CB9-8D80-500CB501180E}" type="pres">
      <dgm:prSet presAssocID="{728291A2-CC22-4110-81C2-C9E3A341216D}" presName="descendantText" presStyleLbl="alignAcc1" presStyleIdx="2" presStyleCnt="3" custLinFactNeighborX="0" custLinFactNeighborY="1000">
        <dgm:presLayoutVars>
          <dgm:bulletEnabled val="1"/>
        </dgm:presLayoutVars>
      </dgm:prSet>
      <dgm:spPr/>
      <dgm:t>
        <a:bodyPr/>
        <a:lstStyle/>
        <a:p>
          <a:endParaRPr lang="en-US"/>
        </a:p>
      </dgm:t>
    </dgm:pt>
  </dgm:ptLst>
  <dgm:cxnLst>
    <dgm:cxn modelId="{9194EA85-37F1-4FE6-9FC8-D830856F55AD}" type="presOf" srcId="{728291A2-CC22-4110-81C2-C9E3A341216D}" destId="{64A6816E-9954-4E4B-86FB-B12D6CF217D1}" srcOrd="0" destOrd="0" presId="urn:microsoft.com/office/officeart/2005/8/layout/chevron2"/>
    <dgm:cxn modelId="{D894B27D-BD95-4528-B5E1-27582BF8A430}" type="presOf" srcId="{D41DCE85-6572-43D5-B791-4BDC7CF55AFE}" destId="{2B8E8804-45C9-473A-AA10-7446A79DA640}" srcOrd="0" destOrd="0" presId="urn:microsoft.com/office/officeart/2005/8/layout/chevron2"/>
    <dgm:cxn modelId="{637999C2-8E4F-4F48-844B-FE0F63AD225B}" srcId="{D41DCE85-6572-43D5-B791-4BDC7CF55AFE}" destId="{38E7D91E-7056-42E6-A418-415CE02DC9EA}" srcOrd="0" destOrd="0" parTransId="{6A3921D4-1706-4E15-B641-CF8020DACE5D}" sibTransId="{782F3CC0-367C-41A4-A89D-1CF66CA47402}"/>
    <dgm:cxn modelId="{01B60939-A01E-4643-B7BD-6D2C11EFD535}" srcId="{BFCB8049-4FB4-4D39-BE21-42D4FE42EAC3}" destId="{9F267667-2C04-4D0B-BF0B-A5501C452110}" srcOrd="0" destOrd="0" parTransId="{BF6F7DE6-794E-4709-A21A-64266CBCD776}" sibTransId="{AA1B0FCF-72E4-4932-ABB2-D6A86A3D5997}"/>
    <dgm:cxn modelId="{ECEC5F82-5A7F-4FBB-BA40-7D5B548A1D1C}" srcId="{F375E474-52BC-4914-90F3-86065FF79BE6}" destId="{BFCB8049-4FB4-4D39-BE21-42D4FE42EAC3}" srcOrd="1" destOrd="0" parTransId="{500E65DE-A585-4CC5-BC87-A8B6C6062E96}" sibTransId="{276EEB44-1C06-415B-AA2C-AD601EA10E17}"/>
    <dgm:cxn modelId="{E6C929CA-75AF-4C31-B684-31509F003EAA}" srcId="{F375E474-52BC-4914-90F3-86065FF79BE6}" destId="{728291A2-CC22-4110-81C2-C9E3A341216D}" srcOrd="2" destOrd="0" parTransId="{177F21FF-D69D-4F80-BB26-34C87981F748}" sibTransId="{7A9A57CD-3206-459B-A113-1D9DC5469F7C}"/>
    <dgm:cxn modelId="{482A247B-AE3C-4720-90CD-62788423DF50}" srcId="{728291A2-CC22-4110-81C2-C9E3A341216D}" destId="{8D142971-956C-4B94-9329-1F2C87083742}" srcOrd="0" destOrd="0" parTransId="{2336FC18-F074-4FED-8CCD-8F5C856FB846}" sibTransId="{FAEB93A1-18D4-40FD-9356-94DE238ACDE5}"/>
    <dgm:cxn modelId="{48C47715-601B-4C39-A31E-278800AACCA8}" type="presOf" srcId="{8D142971-956C-4B94-9329-1F2C87083742}" destId="{34BE6CA5-EE93-4CB9-8D80-500CB501180E}" srcOrd="0" destOrd="0" presId="urn:microsoft.com/office/officeart/2005/8/layout/chevron2"/>
    <dgm:cxn modelId="{976FAFCB-734C-4F16-A6C5-9C7AD99ABCFA}" type="presOf" srcId="{BFCB8049-4FB4-4D39-BE21-42D4FE42EAC3}" destId="{7B1E3E99-7713-4DF5-A91F-8555C1809DF2}" srcOrd="0" destOrd="0" presId="urn:microsoft.com/office/officeart/2005/8/layout/chevron2"/>
    <dgm:cxn modelId="{01BA8D0C-9F93-4E50-8416-46DE3E22673E}" type="presOf" srcId="{38E7D91E-7056-42E6-A418-415CE02DC9EA}" destId="{AB084268-8AFC-4EA7-BE16-7BDB60D48EED}" srcOrd="0" destOrd="0" presId="urn:microsoft.com/office/officeart/2005/8/layout/chevron2"/>
    <dgm:cxn modelId="{6AA0F1D2-F473-466D-B44E-7C93E322C2F2}" type="presOf" srcId="{9F267667-2C04-4D0B-BF0B-A5501C452110}" destId="{9A6D6452-8A99-4BF8-9512-9F592DCA78FC}" srcOrd="0" destOrd="0" presId="urn:microsoft.com/office/officeart/2005/8/layout/chevron2"/>
    <dgm:cxn modelId="{D7E3BB68-93F5-4009-B0E7-C4241A0070A9}" srcId="{F375E474-52BC-4914-90F3-86065FF79BE6}" destId="{D41DCE85-6572-43D5-B791-4BDC7CF55AFE}" srcOrd="0" destOrd="0" parTransId="{974C8E54-2A7B-47F2-846E-75837703B481}" sibTransId="{36AD4DD5-4949-45DC-A7B9-526724B7511D}"/>
    <dgm:cxn modelId="{0DDDA5EC-4051-49FB-BA44-D84C922395D7}" type="presOf" srcId="{F375E474-52BC-4914-90F3-86065FF79BE6}" destId="{D209EFCA-BC6D-4DC5-9B71-18AF65BF773A}" srcOrd="0" destOrd="0" presId="urn:microsoft.com/office/officeart/2005/8/layout/chevron2"/>
    <dgm:cxn modelId="{0153D78B-398A-4AF4-9F0B-71A589F0601E}" type="presParOf" srcId="{D209EFCA-BC6D-4DC5-9B71-18AF65BF773A}" destId="{78E5EE36-5030-4C23-9ED6-5D7153B3BE0E}" srcOrd="0" destOrd="0" presId="urn:microsoft.com/office/officeart/2005/8/layout/chevron2"/>
    <dgm:cxn modelId="{C593498D-9093-45E5-AABD-22C0B7BD5CBF}" type="presParOf" srcId="{78E5EE36-5030-4C23-9ED6-5D7153B3BE0E}" destId="{2B8E8804-45C9-473A-AA10-7446A79DA640}" srcOrd="0" destOrd="0" presId="urn:microsoft.com/office/officeart/2005/8/layout/chevron2"/>
    <dgm:cxn modelId="{21D7AE38-F3BC-47EE-9494-AD4D9F23A6AB}" type="presParOf" srcId="{78E5EE36-5030-4C23-9ED6-5D7153B3BE0E}" destId="{AB084268-8AFC-4EA7-BE16-7BDB60D48EED}" srcOrd="1" destOrd="0" presId="urn:microsoft.com/office/officeart/2005/8/layout/chevron2"/>
    <dgm:cxn modelId="{5FCB47B1-6221-42AD-BFB4-97D785290B55}" type="presParOf" srcId="{D209EFCA-BC6D-4DC5-9B71-18AF65BF773A}" destId="{EF2A3121-B3FD-4B7F-88DD-EA3834D0256E}" srcOrd="1" destOrd="0" presId="urn:microsoft.com/office/officeart/2005/8/layout/chevron2"/>
    <dgm:cxn modelId="{46A4A2E8-48C3-4E0D-A2D0-AC361293DFAC}" type="presParOf" srcId="{D209EFCA-BC6D-4DC5-9B71-18AF65BF773A}" destId="{EF4D231C-7966-4FDC-97CA-2054ADB43C8B}" srcOrd="2" destOrd="0" presId="urn:microsoft.com/office/officeart/2005/8/layout/chevron2"/>
    <dgm:cxn modelId="{222DB788-635F-4348-9334-35DDBB370868}" type="presParOf" srcId="{EF4D231C-7966-4FDC-97CA-2054ADB43C8B}" destId="{7B1E3E99-7713-4DF5-A91F-8555C1809DF2}" srcOrd="0" destOrd="0" presId="urn:microsoft.com/office/officeart/2005/8/layout/chevron2"/>
    <dgm:cxn modelId="{5AA1A693-BA80-4A0F-BD30-208493CDB00F}" type="presParOf" srcId="{EF4D231C-7966-4FDC-97CA-2054ADB43C8B}" destId="{9A6D6452-8A99-4BF8-9512-9F592DCA78FC}" srcOrd="1" destOrd="0" presId="urn:microsoft.com/office/officeart/2005/8/layout/chevron2"/>
    <dgm:cxn modelId="{B041E36B-647C-42F4-9AE1-E3E5F6ABF189}" type="presParOf" srcId="{D209EFCA-BC6D-4DC5-9B71-18AF65BF773A}" destId="{6EBE331B-EB3C-451F-86FE-3932F33708B0}" srcOrd="3" destOrd="0" presId="urn:microsoft.com/office/officeart/2005/8/layout/chevron2"/>
    <dgm:cxn modelId="{114FC4F0-F4E3-440C-8A6E-BD5F70A2FE5C}" type="presParOf" srcId="{D209EFCA-BC6D-4DC5-9B71-18AF65BF773A}" destId="{447DB29C-AC96-43B3-A115-B7BD5B14BCF2}" srcOrd="4" destOrd="0" presId="urn:microsoft.com/office/officeart/2005/8/layout/chevron2"/>
    <dgm:cxn modelId="{D00CC576-0E93-4783-B4E5-17C400A42B63}" type="presParOf" srcId="{447DB29C-AC96-43B3-A115-B7BD5B14BCF2}" destId="{64A6816E-9954-4E4B-86FB-B12D6CF217D1}" srcOrd="0" destOrd="0" presId="urn:microsoft.com/office/officeart/2005/8/layout/chevron2"/>
    <dgm:cxn modelId="{E9CCBA33-9BC1-4D2A-AAAD-611592611E53}" type="presParOf" srcId="{447DB29C-AC96-43B3-A115-B7BD5B14BCF2}" destId="{34BE6CA5-EE93-4CB9-8D80-500CB501180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72C13-0825-4173-AD64-E67C1C87809C}">
      <dsp:nvSpPr>
        <dsp:cNvPr id="0" name=""/>
        <dsp:cNvSpPr/>
      </dsp:nvSpPr>
      <dsp:spPr>
        <a:xfrm>
          <a:off x="306016" y="0"/>
          <a:ext cx="4267200" cy="4267200"/>
        </a:xfrm>
        <a:prstGeom prst="triangle">
          <a:avLst/>
        </a:prstGeom>
        <a:solidFill>
          <a:srgbClr val="2F3518"/>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EFDBDF2-8AD2-46E4-9502-35E442D2F820}">
      <dsp:nvSpPr>
        <dsp:cNvPr id="0" name=""/>
        <dsp:cNvSpPr/>
      </dsp:nvSpPr>
      <dsp:spPr>
        <a:xfrm>
          <a:off x="3690285" y="498586"/>
          <a:ext cx="3340176" cy="1010126"/>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THREE</a:t>
          </a:r>
        </a:p>
        <a:p>
          <a:pPr lvl="0" algn="ctr" defTabSz="711200" rtl="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Evidence based psychotherapies</a:t>
          </a:r>
          <a:endParaRPr lang="en-US" sz="1400" kern="1200" dirty="0" smtClean="0">
            <a:latin typeface="Arial" pitchFamily="34" charset="0"/>
            <a:cs typeface="Arial" pitchFamily="34" charset="0"/>
          </a:endParaRPr>
        </a:p>
      </dsp:txBody>
      <dsp:txXfrm>
        <a:off x="3739595" y="547896"/>
        <a:ext cx="3241556" cy="911506"/>
      </dsp:txXfrm>
    </dsp:sp>
    <dsp:sp modelId="{EF394F62-63EE-49B3-BCF2-42EA99964BD4}">
      <dsp:nvSpPr>
        <dsp:cNvPr id="0" name=""/>
        <dsp:cNvSpPr/>
      </dsp:nvSpPr>
      <dsp:spPr>
        <a:xfrm>
          <a:off x="3059065" y="1720650"/>
          <a:ext cx="4477523" cy="1010126"/>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TWO </a:t>
          </a:r>
        </a:p>
        <a:p>
          <a:pPr lvl="0" algn="ctr" defTabSz="71120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Identifies specific issues that are commonly associated with military service</a:t>
          </a:r>
          <a:endParaRPr kumimoji="0" lang="en-US" sz="1400" b="0" i="0" u="none" strike="noStrike" kern="1200" cap="none" spc="0" normalizeH="0" baseline="0" noProof="0" dirty="0" smtClean="0">
            <a:ln/>
            <a:effectLst/>
            <a:uLnTx/>
            <a:uFillTx/>
            <a:latin typeface="Arial" pitchFamily="34" charset="0"/>
            <a:cs typeface="Arial" pitchFamily="34" charset="0"/>
          </a:endParaRPr>
        </a:p>
      </dsp:txBody>
      <dsp:txXfrm>
        <a:off x="3108375" y="1769960"/>
        <a:ext cx="4378903" cy="911506"/>
      </dsp:txXfrm>
    </dsp:sp>
    <dsp:sp modelId="{C80E2F5F-4CA6-4187-9F53-54C981ABD4F6}">
      <dsp:nvSpPr>
        <dsp:cNvPr id="0" name=""/>
        <dsp:cNvSpPr/>
      </dsp:nvSpPr>
      <dsp:spPr>
        <a:xfrm>
          <a:off x="2370790" y="2959509"/>
          <a:ext cx="5670899" cy="1010126"/>
        </a:xfrm>
        <a:prstGeom prst="roundRect">
          <a:avLst/>
        </a:prstGeom>
        <a:solidFill>
          <a:schemeClr val="lt1">
            <a:alpha val="90000"/>
            <a:hueOff val="0"/>
            <a:satOff val="0"/>
            <a:lumOff val="0"/>
            <a:alphaOff val="0"/>
          </a:schemeClr>
        </a:solidFill>
        <a:ln w="28575" cap="flat" cmpd="sng" algn="ctr">
          <a:solidFill>
            <a:srgbClr val="2F3518"/>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spc="0" normalizeH="0" baseline="0" noProof="0" dirty="0" smtClean="0">
              <a:ln/>
              <a:effectLst/>
              <a:uLnTx/>
              <a:uFillTx/>
              <a:latin typeface="Arial" pitchFamily="34" charset="0"/>
              <a:cs typeface="Arial" pitchFamily="34" charset="0"/>
            </a:rPr>
            <a:t>TIER ONE </a:t>
          </a:r>
        </a:p>
        <a:p>
          <a:pPr lvl="0" algn="ctr" defTabSz="711200" rtl="0">
            <a:lnSpc>
              <a:spcPct val="90000"/>
            </a:lnSpc>
            <a:spcBef>
              <a:spcPct val="0"/>
            </a:spcBef>
            <a:spcAft>
              <a:spcPct val="35000"/>
            </a:spcAft>
          </a:pPr>
          <a:r>
            <a:rPr kumimoji="0" lang="en-US" sz="1400" b="1" i="0" u="none" strike="noStrike" kern="1200" cap="none" spc="0" normalizeH="0" baseline="0" noProof="0" dirty="0" smtClean="0">
              <a:ln/>
              <a:effectLst/>
              <a:uLnTx/>
              <a:uFillTx/>
              <a:latin typeface="Arial" pitchFamily="34" charset="0"/>
              <a:cs typeface="Arial" pitchFamily="34" charset="0"/>
            </a:rPr>
            <a:t>Military culture and the deployment cycle</a:t>
          </a:r>
          <a:endParaRPr kumimoji="0" lang="en-US" sz="1400" b="0" i="0" u="none" strike="noStrike" kern="1200" cap="none" spc="0" normalizeH="0" baseline="0" noProof="0" dirty="0" smtClean="0">
            <a:ln/>
            <a:effectLst/>
            <a:uLnTx/>
            <a:uFillTx/>
            <a:latin typeface="Arial" pitchFamily="34" charset="0"/>
            <a:cs typeface="Arial" pitchFamily="34" charset="0"/>
          </a:endParaRPr>
        </a:p>
      </dsp:txBody>
      <dsp:txXfrm>
        <a:off x="2420100" y="3008819"/>
        <a:ext cx="5572279" cy="9115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E8804-45C9-473A-AA10-7446A79DA640}">
      <dsp:nvSpPr>
        <dsp:cNvPr id="0" name=""/>
        <dsp:cNvSpPr/>
      </dsp:nvSpPr>
      <dsp:spPr>
        <a:xfrm rot="5400000">
          <a:off x="-198407" y="199485"/>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4,821</a:t>
          </a:r>
          <a:endParaRPr lang="en-US" sz="2500" kern="1200" dirty="0"/>
        </a:p>
      </dsp:txBody>
      <dsp:txXfrm rot="-5400000">
        <a:off x="2" y="464028"/>
        <a:ext cx="925901" cy="396816"/>
      </dsp:txXfrm>
    </dsp:sp>
    <dsp:sp modelId="{AB084268-8AFC-4EA7-BE16-7BDB60D48EED}">
      <dsp:nvSpPr>
        <dsp:cNvPr id="0" name=""/>
        <dsp:cNvSpPr/>
      </dsp:nvSpPr>
      <dsp:spPr>
        <a:xfrm rot="5400000">
          <a:off x="4152947" y="-3226646"/>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Active Duty</a:t>
          </a:r>
          <a:endParaRPr lang="en-US" sz="4200" kern="1200" dirty="0">
            <a:solidFill>
              <a:schemeClr val="tx1"/>
            </a:solidFill>
          </a:endParaRPr>
        </a:p>
      </dsp:txBody>
      <dsp:txXfrm rot="-5400000">
        <a:off x="925901" y="42370"/>
        <a:ext cx="7271888" cy="775826"/>
      </dsp:txXfrm>
    </dsp:sp>
    <dsp:sp modelId="{7B1E3E99-7713-4DF5-A91F-8555C1809DF2}">
      <dsp:nvSpPr>
        <dsp:cNvPr id="0" name=""/>
        <dsp:cNvSpPr/>
      </dsp:nvSpPr>
      <dsp:spPr>
        <a:xfrm rot="5400000">
          <a:off x="-198407" y="1323938"/>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13,270</a:t>
          </a:r>
          <a:endParaRPr lang="en-US" sz="2500" kern="1200" dirty="0"/>
        </a:p>
      </dsp:txBody>
      <dsp:txXfrm rot="-5400000">
        <a:off x="2" y="1588481"/>
        <a:ext cx="925901" cy="396816"/>
      </dsp:txXfrm>
    </dsp:sp>
    <dsp:sp modelId="{9A6D6452-8A99-4BF8-9512-9F592DCA78FC}">
      <dsp:nvSpPr>
        <dsp:cNvPr id="0" name=""/>
        <dsp:cNvSpPr/>
      </dsp:nvSpPr>
      <dsp:spPr>
        <a:xfrm rot="5400000">
          <a:off x="4152947" y="-2104549"/>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National Guard (Army and Air)</a:t>
          </a:r>
          <a:endParaRPr lang="en-US" sz="4200" kern="1200" dirty="0">
            <a:solidFill>
              <a:schemeClr val="tx1"/>
            </a:solidFill>
          </a:endParaRPr>
        </a:p>
      </dsp:txBody>
      <dsp:txXfrm rot="-5400000">
        <a:off x="925901" y="1164467"/>
        <a:ext cx="7271888" cy="775826"/>
      </dsp:txXfrm>
    </dsp:sp>
    <dsp:sp modelId="{64A6816E-9954-4E4B-86FB-B12D6CF217D1}">
      <dsp:nvSpPr>
        <dsp:cNvPr id="0" name=""/>
        <dsp:cNvSpPr/>
      </dsp:nvSpPr>
      <dsp:spPr>
        <a:xfrm rot="5400000">
          <a:off x="-198407" y="2448391"/>
          <a:ext cx="1322717" cy="925901"/>
        </a:xfrm>
        <a:prstGeom prst="chevron">
          <a:avLst/>
        </a:prstGeom>
        <a:solidFill>
          <a:schemeClr val="accent4">
            <a:lumMod val="5000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5,585</a:t>
          </a:r>
          <a:endParaRPr lang="en-US" sz="2500" kern="1200" dirty="0"/>
        </a:p>
      </dsp:txBody>
      <dsp:txXfrm rot="-5400000">
        <a:off x="2" y="2712934"/>
        <a:ext cx="925901" cy="396816"/>
      </dsp:txXfrm>
    </dsp:sp>
    <dsp:sp modelId="{34BE6CA5-EE93-4CB9-8D80-500CB501180E}">
      <dsp:nvSpPr>
        <dsp:cNvPr id="0" name=""/>
        <dsp:cNvSpPr/>
      </dsp:nvSpPr>
      <dsp:spPr>
        <a:xfrm rot="5400000">
          <a:off x="4152947" y="-968464"/>
          <a:ext cx="859766" cy="7313858"/>
        </a:xfrm>
        <a:prstGeom prst="round2SameRect">
          <a:avLst/>
        </a:prstGeom>
        <a:solidFill>
          <a:schemeClr val="lt1">
            <a:alpha val="90000"/>
            <a:hueOff val="0"/>
            <a:satOff val="0"/>
            <a:lumOff val="0"/>
            <a:alphaOff val="0"/>
          </a:schemeClr>
        </a:solidFill>
        <a:ln w="25400" cap="flat" cmpd="sng" algn="ctr">
          <a:solidFill>
            <a:srgbClr val="56004E"/>
          </a:solidFill>
          <a:prstDash val="solid"/>
        </a:ln>
        <a:effectLst/>
      </dsp:spPr>
      <dsp:style>
        <a:lnRef idx="2">
          <a:scrgbClr r="0" g="0" b="0"/>
        </a:lnRef>
        <a:fillRef idx="1">
          <a:scrgbClr r="0" g="0" b="0"/>
        </a:fillRef>
        <a:effectRef idx="0">
          <a:scrgbClr r="0" g="0" b="0"/>
        </a:effectRef>
        <a:fontRef idx="minor"/>
      </dsp:style>
      <dsp:txBody>
        <a:bodyPr spcFirstLastPara="0" vert="horz" wrap="square" lIns="298704" tIns="26670" rIns="26670" bIns="26670" numCol="1" spcCol="1270" anchor="ctr" anchorCtr="0">
          <a:noAutofit/>
        </a:bodyPr>
        <a:lstStyle/>
        <a:p>
          <a:pPr marL="285750" lvl="1" indent="-285750" algn="l" defTabSz="1866900">
            <a:lnSpc>
              <a:spcPct val="90000"/>
            </a:lnSpc>
            <a:spcBef>
              <a:spcPct val="0"/>
            </a:spcBef>
            <a:spcAft>
              <a:spcPct val="15000"/>
            </a:spcAft>
            <a:buChar char="••"/>
          </a:pPr>
          <a:r>
            <a:rPr lang="en-US" sz="4200" kern="1200" dirty="0" smtClean="0">
              <a:solidFill>
                <a:schemeClr val="tx1"/>
              </a:solidFill>
            </a:rPr>
            <a:t>Reserves (all branches)</a:t>
          </a:r>
          <a:endParaRPr lang="en-US" sz="4200" kern="1200" dirty="0">
            <a:solidFill>
              <a:schemeClr val="tx1"/>
            </a:solidFill>
          </a:endParaRPr>
        </a:p>
      </dsp:txBody>
      <dsp:txXfrm rot="-5400000">
        <a:off x="925901" y="2300552"/>
        <a:ext cx="7271888" cy="775826"/>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D47C25-87CA-AC4B-9DEE-EED448A694D5}" type="datetimeFigureOut">
              <a:rPr lang="en-US" smtClean="0"/>
              <a:t>7/9/2020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F5238A-5A15-164A-AE0F-7BFAC59AECA3}" type="slidenum">
              <a:rPr lang="en-US" smtClean="0"/>
              <a:t>‹#›</a:t>
            </a:fld>
            <a:endParaRPr lang="en-US"/>
          </a:p>
        </p:txBody>
      </p:sp>
    </p:spTree>
    <p:extLst>
      <p:ext uri="{BB962C8B-B14F-4D97-AF65-F5344CB8AC3E}">
        <p14:creationId xmlns:p14="http://schemas.microsoft.com/office/powerpoint/2010/main" val="42722903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in.ng.mil/Family-Resources/Family-Assistanc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in.gov/dva/2370.ht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 of this slide deck is to introduce the attendees to</a:t>
            </a:r>
            <a:r>
              <a:rPr lang="en-US" baseline="0" dirty="0" smtClean="0"/>
              <a:t> the Star Behavioral Health Providers program.  This goes into some detail about the purpose of the program and how it can possibly assist the attendees in their work as they interact with veterans, service members and their families.  The end of the presentation lists community resources which they may or may not be familiar with.</a:t>
            </a:r>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a:t>
            </a:fld>
            <a:endParaRPr lang="en-US"/>
          </a:p>
        </p:txBody>
      </p:sp>
    </p:spTree>
    <p:extLst>
      <p:ext uri="{BB962C8B-B14F-4D97-AF65-F5344CB8AC3E}">
        <p14:creationId xmlns:p14="http://schemas.microsoft.com/office/powerpoint/2010/main" val="2094010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these</a:t>
            </a:r>
            <a:r>
              <a:rPr lang="en-US" baseline="0" dirty="0" smtClean="0"/>
              <a:t> questions to attendees.  Some may not know the answer to these questions.  Ask attendees if they can see any issues with the way that their organization defines veteran.  </a:t>
            </a:r>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11</a:t>
            </a:fld>
            <a:endParaRPr lang="en-US" dirty="0"/>
          </a:p>
        </p:txBody>
      </p:sp>
    </p:spTree>
    <p:extLst>
      <p:ext uri="{BB962C8B-B14F-4D97-AF65-F5344CB8AC3E}">
        <p14:creationId xmlns:p14="http://schemas.microsoft.com/office/powerpoint/2010/main" val="3854713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why it’s important to be very specific…</a:t>
            </a:r>
          </a:p>
          <a:p>
            <a:endParaRPr lang="en-US" baseline="0" dirty="0" smtClean="0"/>
          </a:p>
          <a:p>
            <a:r>
              <a:rPr lang="en-US" baseline="0" dirty="0" smtClean="0"/>
              <a:t>Reserve component might not identify as military.</a:t>
            </a:r>
          </a:p>
          <a:p>
            <a:endParaRPr lang="en-US" baseline="0" dirty="0" smtClean="0"/>
          </a:p>
          <a:p>
            <a:r>
              <a:rPr lang="en-US" baseline="0" dirty="0" smtClean="0"/>
              <a:t>Veteran’s who have not deployed might say no—talk about how there can be some embarrassment about never having been deployed.  Can use my dad as example—was in Navy for 4 years, but doesn’t identify as a veteran because he didn’t serve during war time and was stationed in DC for his entire tour</a:t>
            </a:r>
          </a:p>
          <a:p>
            <a:endParaRPr lang="en-US" baseline="0" dirty="0" smtClean="0"/>
          </a:p>
          <a:p>
            <a:r>
              <a:rPr lang="en-US" baseline="0" dirty="0" smtClean="0"/>
              <a:t>Also the question of just “are you a veteran” does not end up identifying those who are family members.  Spouses and children don’t wear the uniform but they can be impacted by their loved ones’ military service.</a:t>
            </a:r>
          </a:p>
          <a:p>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12</a:t>
            </a:fld>
            <a:endParaRPr lang="en-US"/>
          </a:p>
        </p:txBody>
      </p:sp>
    </p:spTree>
    <p:extLst>
      <p:ext uri="{BB962C8B-B14F-4D97-AF65-F5344CB8AC3E}">
        <p14:creationId xmlns:p14="http://schemas.microsoft.com/office/powerpoint/2010/main" val="431372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410,705</a:t>
            </a:r>
          </a:p>
          <a:p>
            <a:endParaRPr lang="en-US" dirty="0" smtClean="0"/>
          </a:p>
          <a:p>
            <a:r>
              <a:rPr lang="en-US" dirty="0" smtClean="0"/>
              <a:t>Many times people are surprised by this because of the “hidden” military population in Indiana.  This number is decreasing given the number of WWII/Korean/Vietnam</a:t>
            </a:r>
            <a:r>
              <a:rPr lang="en-US" baseline="0" dirty="0" smtClean="0"/>
              <a:t> Veterans who are aging and dying.</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13</a:t>
            </a:fld>
            <a:endParaRPr lang="en-US" dirty="0"/>
          </a:p>
        </p:txBody>
      </p:sp>
    </p:spTree>
    <p:extLst>
      <p:ext uri="{BB962C8B-B14F-4D97-AF65-F5344CB8AC3E}">
        <p14:creationId xmlns:p14="http://schemas.microsoft.com/office/powerpoint/2010/main" val="2034810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This map is</a:t>
            </a:r>
            <a:r>
              <a:rPr lang="en-US" baseline="0" dirty="0" smtClean="0"/>
              <a:t> generated by our Measuring Communities online data portal.  It shows the concentration of veterans by Indiana counties.  Encourage participants to take a quick look at where they are in the state and how many veterans are in the counties within their catchment area.  However, these are not the only people in the state who might be seeking care.  There are others:  those currently serving and their family members. </a:t>
            </a:r>
            <a:endParaRPr lang="en-US" dirty="0" smtClean="0"/>
          </a:p>
          <a:p>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14</a:t>
            </a:fld>
            <a:endParaRPr lang="en-US"/>
          </a:p>
        </p:txBody>
      </p:sp>
    </p:spTree>
    <p:extLst>
      <p:ext uri="{BB962C8B-B14F-4D97-AF65-F5344CB8AC3E}">
        <p14:creationId xmlns:p14="http://schemas.microsoft.com/office/powerpoint/2010/main" val="3788677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two largest veteran populations are the 35-54 and the 65-74 age groups.  </a:t>
            </a:r>
            <a:r>
              <a:rPr lang="en-US" dirty="0" smtClean="0"/>
              <a:t>Our</a:t>
            </a:r>
            <a:r>
              <a:rPr lang="en-US" baseline="0" dirty="0" smtClean="0"/>
              <a:t> aging veteran population means veterans and their families facing end of life transitions and may mean additional medical care.</a:t>
            </a:r>
            <a:endParaRPr lang="en-US" dirty="0" smtClean="0"/>
          </a:p>
          <a:p>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15</a:t>
            </a:fld>
            <a:endParaRPr lang="en-US"/>
          </a:p>
        </p:txBody>
      </p:sp>
    </p:spTree>
    <p:extLst>
      <p:ext uri="{BB962C8B-B14F-4D97-AF65-F5344CB8AC3E}">
        <p14:creationId xmlns:p14="http://schemas.microsoft.com/office/powerpoint/2010/main" val="2789891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Active Duty service members are stationed throughout the state.  They may be working at the state government, serve as ROTC staff at universities, may be attending universities to get advanced training</a:t>
            </a:r>
          </a:p>
          <a:p>
            <a:endParaRPr lang="en-US" baseline="0" dirty="0" smtClean="0"/>
          </a:p>
          <a:p>
            <a:r>
              <a:rPr lang="en-US" baseline="0" dirty="0" smtClean="0"/>
              <a:t>National Guard – is the largest military entity in the state.</a:t>
            </a:r>
          </a:p>
          <a:p>
            <a:pPr marL="171450" indent="-171450">
              <a:buFont typeface="Arial" panose="020B0604020202020204" pitchFamily="34" charset="0"/>
              <a:buChar char="•"/>
            </a:pPr>
            <a:r>
              <a:rPr lang="en-US" baseline="0" dirty="0" smtClean="0"/>
              <a:t>64 armories---out of 92 counties</a:t>
            </a:r>
          </a:p>
          <a:p>
            <a:pPr marL="171450" indent="-171450">
              <a:buFont typeface="Arial" panose="020B0604020202020204" pitchFamily="34" charset="0"/>
              <a:buChar char="•"/>
            </a:pPr>
            <a:r>
              <a:rPr lang="en-US" baseline="0" dirty="0" smtClean="0"/>
              <a:t>2 Air National Guard Air Wings—Terre Haute &amp; Ft. Wayne (one is a intelligence wing and one is a fighter wing)</a:t>
            </a:r>
          </a:p>
          <a:p>
            <a:r>
              <a:rPr lang="en-US" baseline="0" dirty="0" smtClean="0"/>
              <a:t>Camp </a:t>
            </a:r>
            <a:r>
              <a:rPr lang="en-US" baseline="0" dirty="0" err="1" smtClean="0"/>
              <a:t>Atterbury</a:t>
            </a:r>
            <a:endParaRPr lang="en-US" baseline="0" dirty="0" smtClean="0"/>
          </a:p>
          <a:p>
            <a:endParaRPr lang="en-US" baseline="0" dirty="0" smtClean="0"/>
          </a:p>
          <a:p>
            <a:r>
              <a:rPr lang="en-US" baseline="0" dirty="0" smtClean="0"/>
              <a:t>Reserves</a:t>
            </a:r>
          </a:p>
          <a:p>
            <a:pPr marL="171450" indent="-171450">
              <a:buFont typeface="Arial" panose="020B0604020202020204" pitchFamily="34" charset="0"/>
              <a:buChar char="•"/>
            </a:pPr>
            <a:r>
              <a:rPr lang="en-US" baseline="0" dirty="0" smtClean="0"/>
              <a:t>Grissom Air Reserve Base—Kokomo, IN</a:t>
            </a:r>
          </a:p>
          <a:p>
            <a:pPr marL="171450" indent="-171450">
              <a:buFont typeface="Arial" panose="020B0604020202020204" pitchFamily="34" charset="0"/>
              <a:buChar char="•"/>
            </a:pPr>
            <a:r>
              <a:rPr lang="en-US" baseline="0" dirty="0" smtClean="0"/>
              <a:t>Naval Service Warfare Center---Crane Division---Martin County</a:t>
            </a:r>
          </a:p>
          <a:p>
            <a:endParaRPr lang="en-US" baseline="0" dirty="0" smtClean="0"/>
          </a:p>
          <a:p>
            <a:endParaRPr lang="en-US" baseline="0" dirty="0" smtClean="0"/>
          </a:p>
          <a:p>
            <a:r>
              <a:rPr lang="en-US" dirty="0" smtClean="0"/>
              <a:t>Below are</a:t>
            </a:r>
            <a:r>
              <a:rPr lang="en-US" baseline="0" dirty="0" smtClean="0"/>
              <a:t> some additional statistics of the population in the state that are currently serving.  Some attendees  might be interested if the numbers are increasing/decreasing or the female service member/veteran numbers.  </a:t>
            </a:r>
          </a:p>
          <a:p>
            <a:endParaRPr lang="en-US" baseline="0" dirty="0" smtClean="0"/>
          </a:p>
          <a:p>
            <a:pPr marL="171450" indent="-171450">
              <a:buFont typeface="Arial" panose="020B0604020202020204" pitchFamily="34" charset="0"/>
              <a:buChar char="•"/>
            </a:pPr>
            <a:r>
              <a:rPr lang="en-US" dirty="0" smtClean="0"/>
              <a:t>AD is up 200</a:t>
            </a:r>
            <a:r>
              <a:rPr lang="en-US" baseline="0" dirty="0" smtClean="0"/>
              <a:t> from 2016 to 2017</a:t>
            </a:r>
          </a:p>
          <a:p>
            <a:pPr marL="171450" indent="-171450">
              <a:buFont typeface="Arial" panose="020B0604020202020204" pitchFamily="34" charset="0"/>
              <a:buChar char="•"/>
            </a:pPr>
            <a:r>
              <a:rPr lang="en-US" baseline="0" dirty="0" smtClean="0"/>
              <a:t>NG is up 70 from 2016</a:t>
            </a:r>
          </a:p>
          <a:p>
            <a:pPr marL="171450" indent="-171450">
              <a:buFont typeface="Arial" panose="020B0604020202020204" pitchFamily="34" charset="0"/>
              <a:buChar char="•"/>
            </a:pPr>
            <a:r>
              <a:rPr lang="en-US" baseline="0" dirty="0" smtClean="0"/>
              <a:t>Reserves are down  137 from 2016</a:t>
            </a:r>
          </a:p>
          <a:p>
            <a:pPr marL="171450" indent="-171450">
              <a:buFont typeface="Arial" panose="020B0604020202020204" pitchFamily="34" charset="0"/>
              <a:buChar char="•"/>
            </a:pPr>
            <a:r>
              <a:rPr lang="en-US" baseline="0" dirty="0" smtClean="0"/>
              <a:t>SR male total 15654 and female  3201 (83% male and  17% female)</a:t>
            </a:r>
          </a:p>
          <a:p>
            <a:pPr marL="171450" indent="-171450">
              <a:buFont typeface="Arial" panose="020B0604020202020204" pitchFamily="34" charset="0"/>
              <a:buChar char="•"/>
            </a:pPr>
            <a:r>
              <a:rPr lang="en-US" baseline="0" dirty="0" smtClean="0"/>
              <a:t>Veterans = 432,133 male and 30,087 female (93% versus 7%)</a:t>
            </a:r>
          </a:p>
          <a:p>
            <a:endParaRPr lang="en-US" baseline="0" dirty="0" smtClean="0"/>
          </a:p>
          <a:p>
            <a:r>
              <a:rPr lang="en-US" baseline="0" dirty="0" smtClean="0"/>
              <a:t>Shows how more women are serving when compared to current percentages  of those serving</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16</a:t>
            </a:fld>
            <a:endParaRPr lang="en-US" dirty="0"/>
          </a:p>
        </p:txBody>
      </p:sp>
    </p:spTree>
    <p:extLst>
      <p:ext uri="{BB962C8B-B14F-4D97-AF65-F5344CB8AC3E}">
        <p14:creationId xmlns:p14="http://schemas.microsoft.com/office/powerpoint/2010/main" val="360115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state of Indiana is a heavy active army state.  Very few</a:t>
            </a:r>
            <a:r>
              <a:rPr lang="en-US" baseline="0" dirty="0" smtClean="0"/>
              <a:t> marines.  Air Force is the second largest branch represented in IN.</a:t>
            </a:r>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17</a:t>
            </a:fld>
            <a:endParaRPr lang="en-US"/>
          </a:p>
        </p:txBody>
      </p:sp>
    </p:spTree>
    <p:extLst>
      <p:ext uri="{BB962C8B-B14F-4D97-AF65-F5344CB8AC3E}">
        <p14:creationId xmlns:p14="http://schemas.microsoft.com/office/powerpoint/2010/main" val="2506713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There</a:t>
            </a:r>
            <a:r>
              <a:rPr lang="en-US" baseline="0" dirty="0" smtClean="0"/>
              <a:t> are 1.4 dependents for every DOD member.  In Indiana, there is a large number of NG children---in every county---often hidden.  These are children 18 years and younger.  There are many more children who are considered adults but who have a military parent.  They are not necessarily counted in the dependent numbers. </a:t>
            </a:r>
            <a:endParaRPr lang="en-US" dirty="0" smtClean="0"/>
          </a:p>
          <a:p>
            <a:endParaRPr lang="en-US" dirty="0" smtClean="0"/>
          </a:p>
          <a:p>
            <a:r>
              <a:rPr lang="en-US" dirty="0" smtClean="0"/>
              <a:t>This stat is the reason why</a:t>
            </a:r>
            <a:r>
              <a:rPr lang="en-US" baseline="0" dirty="0" smtClean="0"/>
              <a:t> we should ask a more detailed question about military affiliation as shown in slide 12</a:t>
            </a:r>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18</a:t>
            </a:fld>
            <a:endParaRPr lang="en-US"/>
          </a:p>
        </p:txBody>
      </p:sp>
    </p:spTree>
    <p:extLst>
      <p:ext uri="{BB962C8B-B14F-4D97-AF65-F5344CB8AC3E}">
        <p14:creationId xmlns:p14="http://schemas.microsoft.com/office/powerpoint/2010/main" val="4173438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Historically, Military service was a protective factor for suicide,</a:t>
            </a:r>
            <a:r>
              <a:rPr lang="en-US" baseline="0" dirty="0" smtClean="0"/>
              <a:t> but in recent years, that number has flip flopped, and now the military/veteran suicide rates exceed those of their civilian counterparts.</a:t>
            </a:r>
          </a:p>
          <a:p>
            <a:endParaRPr lang="en-US" baseline="0" dirty="0" smtClean="0"/>
          </a:p>
          <a:p>
            <a:endParaRPr lang="en-US" baseline="0" dirty="0" smtClean="0"/>
          </a:p>
          <a:p>
            <a:r>
              <a:rPr lang="en-US" sz="1400" b="1" baseline="0" dirty="0" smtClean="0"/>
              <a:t>IF YOU ARE BREAKING THIS PRESENTATION INTO TWO DIFFERENT SECTIONS:</a:t>
            </a:r>
            <a:br>
              <a:rPr lang="en-US" sz="1400" b="1" baseline="0" dirty="0" smtClean="0"/>
            </a:br>
            <a:r>
              <a:rPr lang="en-US" sz="1400" b="1" baseline="0" dirty="0" smtClean="0"/>
              <a:t/>
            </a:r>
            <a:br>
              <a:rPr lang="en-US" sz="1400" b="1" baseline="0" dirty="0" smtClean="0"/>
            </a:br>
            <a:r>
              <a:rPr lang="en-US" sz="1400" b="1" baseline="0" dirty="0" smtClean="0"/>
              <a:t>STOP HERE!!!!!!</a:t>
            </a:r>
          </a:p>
          <a:p>
            <a:endParaRPr lang="en-US" baseline="0" dirty="0" smtClean="0"/>
          </a:p>
          <a:p>
            <a:endParaRPr lang="en-US" baseline="0"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19</a:t>
            </a:fld>
            <a:endParaRPr lang="en-US"/>
          </a:p>
        </p:txBody>
      </p:sp>
    </p:spTree>
    <p:extLst>
      <p:ext uri="{BB962C8B-B14F-4D97-AF65-F5344CB8AC3E}">
        <p14:creationId xmlns:p14="http://schemas.microsoft.com/office/powerpoint/2010/main" val="2322524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SECTION</a:t>
            </a:r>
            <a:r>
              <a:rPr lang="en-US" baseline="0" dirty="0" smtClean="0"/>
              <a:t> THE PRESENTATION FOCUSES ON THE SUPPORTS WITHIN THE STATE THAT MIGHT BE HELPFUL AS THE ATTENDEES WORK WITH THIS POPULATION.</a:t>
            </a:r>
          </a:p>
          <a:p>
            <a:endParaRPr lang="en-US" baseline="0" dirty="0" smtClean="0"/>
          </a:p>
          <a:p>
            <a:r>
              <a:rPr lang="en-US" baseline="0" dirty="0" smtClean="0"/>
              <a:t>Family Assistance Centers are run by the National Guard Bureau and are designed to be a resource and referral mechanism not only for National Guard members but also all military affiliated individuals in the states including other branches and veterans. While much of their focus on deployment related supports, they also have information on community resources that are available to help.  </a:t>
            </a:r>
          </a:p>
          <a:p>
            <a:endParaRPr lang="en-US" baseline="0" dirty="0" smtClean="0"/>
          </a:p>
          <a:p>
            <a:r>
              <a:rPr lang="en-US" dirty="0" smtClean="0">
                <a:hlinkClick r:id="rId3"/>
              </a:rPr>
              <a:t>https://www.in.ng.mil/Family-Resources/Family-Assistance/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20</a:t>
            </a:fld>
            <a:endParaRPr lang="en-US" dirty="0"/>
          </a:p>
        </p:txBody>
      </p:sp>
    </p:spTree>
    <p:extLst>
      <p:ext uri="{BB962C8B-B14F-4D97-AF65-F5344CB8AC3E}">
        <p14:creationId xmlns:p14="http://schemas.microsoft.com/office/powerpoint/2010/main" val="1652168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a:t>
            </a:r>
            <a:r>
              <a:rPr lang="en-US" baseline="0" dirty="0" smtClean="0"/>
              <a:t> the 4 learning goals for the presentation.  The presentation is geared towards those who are members of Community Mental Health Centers (CMHC).  Take a poll of your group to see if there are attendees who are not affiliated with CMHCs.  You may have to alter the presentation to accommodate these individuals if they are in attendance.  </a:t>
            </a:r>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a:t>
            </a:fld>
            <a:endParaRPr lang="en-US" dirty="0"/>
          </a:p>
        </p:txBody>
      </p:sp>
    </p:spTree>
    <p:extLst>
      <p:ext uri="{BB962C8B-B14F-4D97-AF65-F5344CB8AC3E}">
        <p14:creationId xmlns:p14="http://schemas.microsoft.com/office/powerpoint/2010/main" val="2552800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VSOs assist </a:t>
            </a:r>
            <a:r>
              <a:rPr lang="en-US" sz="1200" b="1" i="0" kern="1200" dirty="0" smtClean="0">
                <a:solidFill>
                  <a:schemeClr val="tx1"/>
                </a:solidFill>
                <a:effectLst/>
                <a:latin typeface="+mn-lt"/>
                <a:ea typeface="+mn-ea"/>
                <a:cs typeface="+mn-cs"/>
              </a:rPr>
              <a:t>veterans</a:t>
            </a:r>
            <a:r>
              <a:rPr lang="en-US" sz="1200" b="0" i="0" kern="1200" dirty="0" smtClean="0">
                <a:solidFill>
                  <a:schemeClr val="tx1"/>
                </a:solidFill>
                <a:effectLst/>
                <a:latin typeface="+mn-lt"/>
                <a:ea typeface="+mn-ea"/>
                <a:cs typeface="+mn-cs"/>
              </a:rPr>
              <a:t> and their families in many ways, including: answering questions, advising, and educating individuals and groups on what benefits are available from federal, state, </a:t>
            </a:r>
            <a:r>
              <a:rPr lang="en-US" sz="1200" b="1" i="0" kern="1200" dirty="0" smtClean="0">
                <a:solidFill>
                  <a:schemeClr val="tx1"/>
                </a:solidFill>
                <a:effectLst/>
                <a:latin typeface="+mn-lt"/>
                <a:ea typeface="+mn-ea"/>
                <a:cs typeface="+mn-cs"/>
              </a:rPr>
              <a:t>county</a:t>
            </a:r>
            <a:r>
              <a:rPr lang="en-US" sz="1200" b="0" i="0" kern="1200" dirty="0" smtClean="0">
                <a:solidFill>
                  <a:schemeClr val="tx1"/>
                </a:solidFill>
                <a:effectLst/>
                <a:latin typeface="+mn-lt"/>
                <a:ea typeface="+mn-ea"/>
                <a:cs typeface="+mn-cs"/>
              </a:rPr>
              <a:t>, and local resources. assisting eligible persons in filing the necessary claims.    </a:t>
            </a:r>
          </a:p>
          <a:p>
            <a:r>
              <a:rPr lang="en-US" sz="1200" b="0" i="0" kern="1200" dirty="0" smtClean="0">
                <a:solidFill>
                  <a:schemeClr val="tx1"/>
                </a:solidFill>
                <a:effectLst/>
                <a:latin typeface="+mn-lt"/>
                <a:ea typeface="+mn-ea"/>
                <a:cs typeface="+mn-cs"/>
              </a:rPr>
              <a:t>The County Veterans Service Offices are a local point of contact for veterans in their county to assist with all veteran issues.  They work closely with The Indiana Department of Veteran Affairs,  The United States Department of Veterans Affairs, and various Veteran Service Organizations assisting veterans and their family members with benefits they may be eligible for due to their military service.</a:t>
            </a:r>
          </a:p>
          <a:p>
            <a:endParaRPr lang="en-US" sz="1200" b="0" i="0" kern="1200" dirty="0" smtClean="0">
              <a:solidFill>
                <a:schemeClr val="tx1"/>
              </a:solidFill>
              <a:effectLst/>
              <a:latin typeface="+mn-lt"/>
              <a:ea typeface="+mn-ea"/>
              <a:cs typeface="+mn-cs"/>
            </a:endParaRPr>
          </a:p>
          <a:p>
            <a:r>
              <a:rPr lang="en-US" dirty="0" smtClean="0">
                <a:hlinkClick r:id="rId3"/>
              </a:rPr>
              <a:t>https://www.in.gov/dva/2370.htm</a:t>
            </a:r>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21</a:t>
            </a:fld>
            <a:endParaRPr lang="en-US" dirty="0"/>
          </a:p>
        </p:txBody>
      </p:sp>
    </p:spTree>
    <p:extLst>
      <p:ext uri="{BB962C8B-B14F-4D97-AF65-F5344CB8AC3E}">
        <p14:creationId xmlns:p14="http://schemas.microsoft.com/office/powerpoint/2010/main" val="41793977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a:t>
            </a:r>
            <a:r>
              <a:rPr lang="en-US" baseline="0" dirty="0" smtClean="0"/>
              <a:t> supports are available for veterans and those currently serving through these well established organizations.</a:t>
            </a:r>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22</a:t>
            </a:fld>
            <a:endParaRPr lang="en-US" dirty="0"/>
          </a:p>
        </p:txBody>
      </p:sp>
    </p:spTree>
    <p:extLst>
      <p:ext uri="{BB962C8B-B14F-4D97-AF65-F5344CB8AC3E}">
        <p14:creationId xmlns:p14="http://schemas.microsoft.com/office/powerpoint/2010/main" val="2460521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just a few of the large number of organizations that are available to the mil/vet population.  </a:t>
            </a:r>
          </a:p>
          <a:p>
            <a:endParaRPr lang="en-US" baseline="0" dirty="0" smtClean="0"/>
          </a:p>
          <a:p>
            <a:r>
              <a:rPr lang="en-US" baseline="0" dirty="0" smtClean="0"/>
              <a:t>All branches have aid societies that can help.  As does IDVA and the INNG</a:t>
            </a:r>
          </a:p>
          <a:p>
            <a:endParaRPr lang="en-US" baseline="0" dirty="0" smtClean="0"/>
          </a:p>
          <a:p>
            <a:r>
              <a:rPr lang="en-US" baseline="0" dirty="0" smtClean="0"/>
              <a:t>Much of these supports focus on emergency financial assistance and each has their own criteria.</a:t>
            </a:r>
          </a:p>
          <a:p>
            <a:endParaRPr lang="en-US" baseline="0" dirty="0" smtClean="0"/>
          </a:p>
          <a:p>
            <a:r>
              <a:rPr lang="en-US" baseline="0" dirty="0" smtClean="0"/>
              <a:t>Connecting with the Family Assistance Center staff (slide 20) is usually the first step as they can verify the need and then assist with the application process. </a:t>
            </a:r>
          </a:p>
          <a:p>
            <a:endParaRPr lang="en-US" baseline="0" dirty="0" smtClean="0"/>
          </a:p>
        </p:txBody>
      </p:sp>
      <p:sp>
        <p:nvSpPr>
          <p:cNvPr id="4" name="Slide Number Placeholder 3"/>
          <p:cNvSpPr>
            <a:spLocks noGrp="1"/>
          </p:cNvSpPr>
          <p:nvPr>
            <p:ph type="sldNum" sz="quarter" idx="10"/>
          </p:nvPr>
        </p:nvSpPr>
        <p:spPr/>
        <p:txBody>
          <a:bodyPr/>
          <a:lstStyle/>
          <a:p>
            <a:fld id="{8197A24F-9396-4B42-ACA3-F9D4EFE6435D}" type="slidenum">
              <a:rPr lang="en-US" smtClean="0"/>
              <a:t>23</a:t>
            </a:fld>
            <a:endParaRPr lang="en-US" dirty="0"/>
          </a:p>
        </p:txBody>
      </p:sp>
    </p:spTree>
    <p:extLst>
      <p:ext uri="{BB962C8B-B14F-4D97-AF65-F5344CB8AC3E}">
        <p14:creationId xmlns:p14="http://schemas.microsoft.com/office/powerpoint/2010/main" val="33780325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Besides financial resources there are other topic or population specific supports.  </a:t>
            </a:r>
          </a:p>
          <a:p>
            <a:endParaRPr lang="en-US" baseline="0" dirty="0" smtClean="0"/>
          </a:p>
          <a:p>
            <a:r>
              <a:rPr lang="en-US" baseline="0" dirty="0" smtClean="0"/>
              <a:t>NMFA has Purple camps---one in Princeton, IN, INNG has other camps for Guard kids as well.</a:t>
            </a:r>
          </a:p>
          <a:p>
            <a:endParaRPr lang="en-US" baseline="0" dirty="0" smtClean="0"/>
          </a:p>
          <a:p>
            <a:r>
              <a:rPr lang="en-US" baseline="0" dirty="0" smtClean="0"/>
              <a:t>Dogs on deployment can help w/ pet care during deployments, but also during incarceration/ hospitalizations.  </a:t>
            </a:r>
          </a:p>
          <a:p>
            <a:endParaRPr lang="en-US" baseline="0" dirty="0" smtClean="0"/>
          </a:p>
          <a:p>
            <a:r>
              <a:rPr lang="en-US" baseline="0" dirty="0" smtClean="0"/>
              <a:t>Hidden Heroes focuses on those who are caring for a wounded, ill or injured service member or veteran.  </a:t>
            </a:r>
            <a:endParaRPr lang="en-US" dirty="0" smtClean="0"/>
          </a:p>
          <a:p>
            <a:endParaRPr lang="en-US" dirty="0"/>
          </a:p>
        </p:txBody>
      </p:sp>
      <p:sp>
        <p:nvSpPr>
          <p:cNvPr id="4" name="Slide Number Placeholder 3"/>
          <p:cNvSpPr>
            <a:spLocks noGrp="1"/>
          </p:cNvSpPr>
          <p:nvPr>
            <p:ph type="sldNum" sz="quarter" idx="10"/>
          </p:nvPr>
        </p:nvSpPr>
        <p:spPr/>
        <p:txBody>
          <a:bodyPr/>
          <a:lstStyle/>
          <a:p>
            <a:fld id="{8197A24F-9396-4B42-ACA3-F9D4EFE6435D}" type="slidenum">
              <a:rPr lang="en-US" smtClean="0"/>
              <a:t>24</a:t>
            </a:fld>
            <a:endParaRPr lang="en-US" dirty="0"/>
          </a:p>
        </p:txBody>
      </p:sp>
    </p:spTree>
    <p:extLst>
      <p:ext uri="{BB962C8B-B14F-4D97-AF65-F5344CB8AC3E}">
        <p14:creationId xmlns:p14="http://schemas.microsoft.com/office/powerpoint/2010/main" val="206333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SBHP</a:t>
            </a:r>
            <a:r>
              <a:rPr lang="en-US" baseline="0" dirty="0" smtClean="0"/>
              <a:t> “elevator pitch”  It summarizes what the program is in just one sentence.  It is three parts:  training of civilian clinicians as well as members of the community.  It disseminates information about unique characteristics, challenges and strengths of being associated with the military way of life and it provides expanded access to trained providers through a registry so those that are seeking care can find it.</a:t>
            </a:r>
            <a:endParaRPr lang="en-US" dirty="0" smtClean="0"/>
          </a:p>
          <a:p>
            <a:endParaRPr lang="en-US" dirty="0" smtClean="0"/>
          </a:p>
          <a:p>
            <a:endParaRPr lang="en-US" dirty="0" smtClean="0"/>
          </a:p>
          <a:p>
            <a:r>
              <a:rPr lang="en-US" dirty="0" smtClean="0"/>
              <a:t>NOTE:  Focus on fact that not only do</a:t>
            </a:r>
            <a:r>
              <a:rPr lang="en-US" baseline="0" dirty="0" smtClean="0"/>
              <a:t> we provide training, but we offer a portal where providers can be found when needed.</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3</a:t>
            </a:fld>
            <a:endParaRPr lang="en-US"/>
          </a:p>
        </p:txBody>
      </p:sp>
    </p:spTree>
    <p:extLst>
      <p:ext uri="{BB962C8B-B14F-4D97-AF65-F5344CB8AC3E}">
        <p14:creationId xmlns:p14="http://schemas.microsoft.com/office/powerpoint/2010/main" val="3198657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This highlights</a:t>
            </a:r>
            <a:r>
              <a:rPr lang="en-US" baseline="0" dirty="0" smtClean="0"/>
              <a:t> the frustration that SMVF might feel when clinicians and others don’t understand any of their language.  While it is not necessary to know every acronym, it is helpful to be familiar with common words/language.  An easy thing to learn is military time----that can go a long way into showing understanding of the culture and brings you into their world, versus having them come into civilian world.</a:t>
            </a:r>
            <a:endParaRPr lang="en-US" dirty="0" smtClean="0"/>
          </a:p>
          <a:p>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4</a:t>
            </a:fld>
            <a:endParaRPr lang="en-US"/>
          </a:p>
        </p:txBody>
      </p:sp>
    </p:spTree>
    <p:extLst>
      <p:ext uri="{BB962C8B-B14F-4D97-AF65-F5344CB8AC3E}">
        <p14:creationId xmlns:p14="http://schemas.microsoft.com/office/powerpoint/2010/main" val="751451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SBHP was needed because the military has its own culture and mental health professionals</a:t>
            </a:r>
            <a:r>
              <a:rPr lang="en-US" baseline="0" dirty="0" smtClean="0"/>
              <a:t> are well aware of how important cultural sensitivity is in terms of understanding and treating clients. Military service members want a treating professional who speaks the language.</a:t>
            </a:r>
          </a:p>
          <a:p>
            <a:r>
              <a:rPr lang="en-US" baseline="0" dirty="0" smtClean="0"/>
              <a:t>Given the specifics of the culture, SBHP wants to teach you, the mental health professional, about the specifics. We will do that through the creation of a tiered system of training where each tier builds upon the content learned in the previous tier and gets more clinically specific.  Let’s take a broad look at those tiers. </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5</a:t>
            </a:fld>
            <a:endParaRPr lang="en-US"/>
          </a:p>
        </p:txBody>
      </p:sp>
    </p:spTree>
    <p:extLst>
      <p:ext uri="{BB962C8B-B14F-4D97-AF65-F5344CB8AC3E}">
        <p14:creationId xmlns:p14="http://schemas.microsoft.com/office/powerpoint/2010/main" val="1519917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SBHP was needed because the military has its own culture and mental health professionals</a:t>
            </a:r>
            <a:r>
              <a:rPr lang="en-US" baseline="0" dirty="0" smtClean="0"/>
              <a:t> are well aware of how important cultural sensitivity is in terms of understanding and treating clients. Military service members want a treating professional who speaks the language.</a:t>
            </a:r>
          </a:p>
          <a:p>
            <a:endParaRPr lang="en-US" baseline="0" dirty="0" smtClean="0"/>
          </a:p>
          <a:p>
            <a:r>
              <a:rPr lang="en-US" baseline="0" dirty="0" smtClean="0"/>
              <a:t>Given the specifics of the culture, SBHP wants to teach you, the mental health professional, about the specifics. We will do that through the creation of a tiered system of training where each tier builds upon the content learned in the previous tier and gets more clinically specific.  Let’s take a broad look at those tiers. </a:t>
            </a:r>
            <a:endParaRPr lang="en-US" dirty="0" smtClean="0"/>
          </a:p>
          <a:p>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6</a:t>
            </a:fld>
            <a:endParaRPr lang="en-US"/>
          </a:p>
        </p:txBody>
      </p:sp>
    </p:spTree>
    <p:extLst>
      <p:ext uri="{BB962C8B-B14F-4D97-AF65-F5344CB8AC3E}">
        <p14:creationId xmlns:p14="http://schemas.microsoft.com/office/powerpoint/2010/main" val="2441218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a:t>
            </a:r>
            <a:r>
              <a:rPr lang="en-US" baseline="0" dirty="0" smtClean="0"/>
              <a:t> the 50,000 foot perspective this is what we hope will happen if we do this right. But more specifically we want to impact Indiana and have outcomes here that</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7</a:t>
            </a:fld>
            <a:endParaRPr lang="en-US"/>
          </a:p>
        </p:txBody>
      </p:sp>
    </p:spTree>
    <p:extLst>
      <p:ext uri="{BB962C8B-B14F-4D97-AF65-F5344CB8AC3E}">
        <p14:creationId xmlns:p14="http://schemas.microsoft.com/office/powerpoint/2010/main" val="1586848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Besides the Community Based training that the</a:t>
            </a:r>
            <a:r>
              <a:rPr lang="en-US" baseline="0" dirty="0" smtClean="0"/>
              <a:t> attendees are at currently there are 3 basic tiers of training.  </a:t>
            </a:r>
            <a:r>
              <a:rPr lang="en-US" dirty="0" smtClean="0"/>
              <a:t>Each Tier builds</a:t>
            </a:r>
            <a:r>
              <a:rPr lang="en-US" baseline="0" dirty="0" smtClean="0"/>
              <a:t> upon the previous tier of training.</a:t>
            </a:r>
          </a:p>
          <a:p>
            <a:endParaRPr lang="en-US" baseline="0" dirty="0" smtClean="0"/>
          </a:p>
          <a:p>
            <a:r>
              <a:rPr lang="en-US" baseline="0" dirty="0" smtClean="0"/>
              <a:t>Tier one is appropriate for all clinicians and community members.</a:t>
            </a:r>
          </a:p>
          <a:p>
            <a:r>
              <a:rPr lang="en-US" baseline="0" dirty="0" smtClean="0"/>
              <a:t>Tier two is appropriate for social service providers.</a:t>
            </a:r>
          </a:p>
          <a:p>
            <a:r>
              <a:rPr lang="en-US" baseline="0" dirty="0" smtClean="0"/>
              <a:t>Tier three is appropriate only for those licensed behavioral health clinicians who are treating SMVFs</a:t>
            </a:r>
            <a:endParaRPr lang="en-US" dirty="0"/>
          </a:p>
        </p:txBody>
      </p:sp>
      <p:sp>
        <p:nvSpPr>
          <p:cNvPr id="4" name="Slide Number Placeholder 3"/>
          <p:cNvSpPr>
            <a:spLocks noGrp="1"/>
          </p:cNvSpPr>
          <p:nvPr>
            <p:ph type="sldNum" sz="quarter" idx="10"/>
          </p:nvPr>
        </p:nvSpPr>
        <p:spPr/>
        <p:txBody>
          <a:bodyPr/>
          <a:lstStyle/>
          <a:p>
            <a:fld id="{2C267353-3AE4-43B6-ABC2-2F5B6625C575}" type="slidenum">
              <a:rPr lang="en-US" smtClean="0"/>
              <a:pPr/>
              <a:t>9</a:t>
            </a:fld>
            <a:endParaRPr lang="en-US"/>
          </a:p>
        </p:txBody>
      </p:sp>
    </p:spTree>
    <p:extLst>
      <p:ext uri="{BB962C8B-B14F-4D97-AF65-F5344CB8AC3E}">
        <p14:creationId xmlns:p14="http://schemas.microsoft.com/office/powerpoint/2010/main" val="1661349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times military members,</a:t>
            </a:r>
            <a:r>
              <a:rPr lang="en-US" baseline="0" dirty="0" smtClean="0"/>
              <a:t> veterans and their families are hidden in our community.  SMVF’s might not necessarily identify themselves to others.  When working with this population it is important to know who you are working with. </a:t>
            </a:r>
            <a:endParaRPr lang="en-US" dirty="0"/>
          </a:p>
        </p:txBody>
      </p:sp>
      <p:sp>
        <p:nvSpPr>
          <p:cNvPr id="4" name="Slide Number Placeholder 3"/>
          <p:cNvSpPr>
            <a:spLocks noGrp="1"/>
          </p:cNvSpPr>
          <p:nvPr>
            <p:ph type="sldNum" sz="quarter" idx="10"/>
          </p:nvPr>
        </p:nvSpPr>
        <p:spPr/>
        <p:txBody>
          <a:bodyPr/>
          <a:lstStyle/>
          <a:p>
            <a:fld id="{48F5238A-5A15-164A-AE0F-7BFAC59AECA3}" type="slidenum">
              <a:rPr lang="en-US" smtClean="0"/>
              <a:t>10</a:t>
            </a:fld>
            <a:endParaRPr lang="en-US"/>
          </a:p>
        </p:txBody>
      </p:sp>
    </p:spTree>
    <p:extLst>
      <p:ext uri="{BB962C8B-B14F-4D97-AF65-F5344CB8AC3E}">
        <p14:creationId xmlns:p14="http://schemas.microsoft.com/office/powerpoint/2010/main" val="15622302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19600" y="381000"/>
            <a:ext cx="4724400" cy="1470025"/>
          </a:xfrm>
        </p:spPr>
        <p:txBody>
          <a:bodyPr>
            <a:normAutofit/>
          </a:bodyPr>
          <a:lstStyle>
            <a:lvl1pPr algn="l">
              <a:defRPr sz="3800" b="1">
                <a:solidFill>
                  <a:schemeClr val="bg1"/>
                </a:solidFill>
                <a:latin typeface="Arial" pitchFamily="34" charset="0"/>
                <a:cs typeface="Arial" pitchFamily="34" charset="0"/>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19599" y="1828800"/>
            <a:ext cx="4724401" cy="609600"/>
          </a:xfrm>
        </p:spPr>
        <p:txBody>
          <a:bodyPr>
            <a:normAutofit/>
          </a:bodyPr>
          <a:lstStyle>
            <a:lvl1pPr marL="0" indent="0" algn="l">
              <a:buNone/>
              <a:defRPr sz="2500" i="1">
                <a:solidFill>
                  <a:schemeClr val="bg1"/>
                </a:solidFill>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152400" y="1447800"/>
            <a:ext cx="1752600" cy="365125"/>
          </a:xfrm>
        </p:spPr>
        <p:txBody>
          <a:bodyPr/>
          <a:lstStyle/>
          <a:p>
            <a:fld id="{4D3B8449-7C71-4EFB-9F53-B50EFA46D37C}" type="datetimeFigureOut">
              <a:rPr lang="en-US" smtClean="0"/>
              <a:pPr/>
              <a:t>7/9/2020</a:t>
            </a:fld>
            <a:endParaRPr lang="en-US" dirty="0"/>
          </a:p>
        </p:txBody>
      </p:sp>
      <p:sp>
        <p:nvSpPr>
          <p:cNvPr id="5" name="Footer Placeholder 4"/>
          <p:cNvSpPr>
            <a:spLocks noGrp="1"/>
          </p:cNvSpPr>
          <p:nvPr>
            <p:ph type="ftr" sz="quarter" idx="11"/>
          </p:nvPr>
        </p:nvSpPr>
        <p:spPr>
          <a:xfrm>
            <a:off x="152400" y="1905000"/>
            <a:ext cx="1752600" cy="365125"/>
          </a:xfrm>
          <a:prstGeom prst="rect">
            <a:avLst/>
          </a:prstGeom>
        </p:spPr>
        <p:txBody>
          <a:bodyPr/>
          <a:lstStyle>
            <a:lvl1pPr algn="l">
              <a:defRPr/>
            </a:lvl1pPr>
          </a:lstStyle>
          <a:p>
            <a:endParaRPr lang="en-US" dirty="0"/>
          </a:p>
        </p:txBody>
      </p:sp>
      <p:sp>
        <p:nvSpPr>
          <p:cNvPr id="6" name="Slide Number Placeholder 5"/>
          <p:cNvSpPr>
            <a:spLocks noGrp="1"/>
          </p:cNvSpPr>
          <p:nvPr>
            <p:ph type="sldNum" sz="quarter" idx="12"/>
          </p:nvPr>
        </p:nvSpPr>
        <p:spPr>
          <a:xfrm>
            <a:off x="152400" y="2362200"/>
            <a:ext cx="1752600" cy="365125"/>
          </a:xfrm>
        </p:spPr>
        <p:txBody>
          <a:bodyPr/>
          <a:lstStyle>
            <a:lvl1pPr algn="l">
              <a:defRPr/>
            </a:lvl1pPr>
          </a:lstStyle>
          <a:p>
            <a:fld id="{884E88E7-A393-4797-9AEA-8A7215AFDEB2}" type="slidenum">
              <a:rPr lang="en-US" smtClean="0"/>
              <a:pPr/>
              <a:t>‹#›</a:t>
            </a:fld>
            <a:endParaRPr lang="en-US"/>
          </a:p>
        </p:txBody>
      </p:sp>
    </p:spTree>
    <p:extLst>
      <p:ext uri="{BB962C8B-B14F-4D97-AF65-F5344CB8AC3E}">
        <p14:creationId xmlns:p14="http://schemas.microsoft.com/office/powerpoint/2010/main" val="1319471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78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4478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4478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3B8449-7C71-4EFB-9F53-B50EFA46D37C}"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407763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act Slide">
    <p:spTree>
      <p:nvGrpSpPr>
        <p:cNvPr id="1" name=""/>
        <p:cNvGrpSpPr/>
        <p:nvPr/>
      </p:nvGrpSpPr>
      <p:grpSpPr>
        <a:xfrm>
          <a:off x="0" y="0"/>
          <a:ext cx="0" cy="0"/>
          <a:chOff x="0" y="0"/>
          <a:chExt cx="0" cy="0"/>
        </a:xfrm>
      </p:grpSpPr>
      <p:sp>
        <p:nvSpPr>
          <p:cNvPr id="11" name="Rectangle 10"/>
          <p:cNvSpPr/>
          <p:nvPr userDrawn="1"/>
        </p:nvSpPr>
        <p:spPr>
          <a:xfrm>
            <a:off x="457200" y="3810000"/>
            <a:ext cx="8229600" cy="2292935"/>
          </a:xfrm>
          <a:prstGeom prst="rect">
            <a:avLst/>
          </a:prstGeom>
        </p:spPr>
        <p:txBody>
          <a:bodyPr wrap="square">
            <a:spAutoFit/>
          </a:bodyPr>
          <a:lstStyle/>
          <a:p>
            <a:pPr marL="0" indent="0" algn="ctr">
              <a:lnSpc>
                <a:spcPct val="120000"/>
              </a:lnSpc>
              <a:buNone/>
            </a:pPr>
            <a:r>
              <a:rPr lang="en-US" sz="3000" dirty="0" err="1" smtClean="0">
                <a:latin typeface="Arial"/>
                <a:cs typeface="Arial"/>
              </a:rPr>
              <a:t>www.mfri.purdue.edu</a:t>
            </a:r>
            <a:endParaRPr lang="en-US" sz="3000" dirty="0" smtClean="0">
              <a:latin typeface="Arial"/>
              <a:cs typeface="Arial"/>
            </a:endParaRPr>
          </a:p>
          <a:p>
            <a:pPr marL="0" indent="0" algn="ctr">
              <a:lnSpc>
                <a:spcPct val="120000"/>
              </a:lnSpc>
              <a:buNone/>
            </a:pPr>
            <a:r>
              <a:rPr lang="en-US" sz="3000" dirty="0" smtClean="0">
                <a:latin typeface="Arial"/>
                <a:cs typeface="Arial"/>
              </a:rPr>
              <a:t>765-496-3403</a:t>
            </a:r>
          </a:p>
          <a:p>
            <a:pPr marL="0" indent="0" algn="ctr">
              <a:lnSpc>
                <a:spcPct val="120000"/>
              </a:lnSpc>
              <a:buNone/>
            </a:pPr>
            <a:r>
              <a:rPr lang="en-US" sz="3000" dirty="0" err="1" smtClean="0">
                <a:latin typeface="Arial"/>
                <a:cs typeface="Arial"/>
              </a:rPr>
              <a:t>facebook.com</a:t>
            </a:r>
            <a:r>
              <a:rPr lang="en-US" sz="3000" dirty="0" smtClean="0">
                <a:latin typeface="Arial"/>
                <a:cs typeface="Arial"/>
              </a:rPr>
              <a:t>/</a:t>
            </a:r>
            <a:r>
              <a:rPr lang="en-US" sz="3000" dirty="0" err="1" smtClean="0">
                <a:latin typeface="Arial"/>
                <a:cs typeface="Arial"/>
              </a:rPr>
              <a:t>MFRIatPurdue</a:t>
            </a:r>
            <a:endParaRPr lang="en-US" sz="3000" dirty="0" smtClean="0">
              <a:latin typeface="Arial"/>
              <a:cs typeface="Arial"/>
            </a:endParaRPr>
          </a:p>
          <a:p>
            <a:pPr marL="0" indent="0" algn="ctr">
              <a:lnSpc>
                <a:spcPct val="120000"/>
              </a:lnSpc>
              <a:buNone/>
            </a:pPr>
            <a:r>
              <a:rPr lang="en-US" sz="3000" dirty="0" err="1" smtClean="0">
                <a:latin typeface="Arial"/>
                <a:cs typeface="Arial"/>
              </a:rPr>
              <a:t>twitter.com</a:t>
            </a:r>
            <a:r>
              <a:rPr lang="en-US" sz="3000" dirty="0" smtClean="0">
                <a:latin typeface="Arial"/>
                <a:cs typeface="Arial"/>
              </a:rPr>
              <a:t>/</a:t>
            </a:r>
            <a:r>
              <a:rPr lang="en-US" sz="3000" dirty="0" err="1" smtClean="0">
                <a:latin typeface="Arial"/>
                <a:cs typeface="Arial"/>
              </a:rPr>
              <a:t>MFRIPurdue</a:t>
            </a:r>
            <a:endParaRPr lang="en-US" sz="3000" dirty="0" smtClean="0">
              <a:latin typeface="Arial"/>
              <a:cs typeface="Arial"/>
            </a:endParaRPr>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4D3B8449-7C71-4EFB-9F53-B50EFA46D37C}" type="datetimeFigureOut">
              <a:rPr lang="en-US" smtClean="0"/>
              <a:pPr/>
              <a:t>7/9/2020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884E88E7-A393-4797-9AEA-8A7215AFDEB2}" type="slidenum">
              <a:rPr lang="en-US" smtClean="0"/>
              <a:pPr/>
              <a:t>‹#›</a:t>
            </a:fld>
            <a:endParaRPr lang="en-US"/>
          </a:p>
        </p:txBody>
      </p:sp>
      <p:sp>
        <p:nvSpPr>
          <p:cNvPr id="6" name="Content Placeholder 2"/>
          <p:cNvSpPr>
            <a:spLocks noGrp="1"/>
          </p:cNvSpPr>
          <p:nvPr>
            <p:ph idx="1"/>
          </p:nvPr>
        </p:nvSpPr>
        <p:spPr>
          <a:xfrm>
            <a:off x="457200" y="1447800"/>
            <a:ext cx="8229600" cy="2286000"/>
          </a:xfrm>
        </p:spPr>
        <p:txBody>
          <a:bodyPr/>
          <a:lstStyle>
            <a:lvl1pPr marL="0" indent="0" algn="ctr">
              <a:buNone/>
              <a:defRPr/>
            </a:lvl1pPr>
            <a:lvl2pPr marL="457200" indent="0">
              <a:buNone/>
              <a:defRPr/>
            </a:lvl2pPr>
          </a:lstStyle>
          <a:p>
            <a:pPr lvl="0"/>
            <a:r>
              <a:rPr lang="en-US" dirty="0" smtClean="0"/>
              <a:t>Click to edit Master text styles</a:t>
            </a:r>
          </a:p>
        </p:txBody>
      </p:sp>
      <p:pic>
        <p:nvPicPr>
          <p:cNvPr id="9" name="Picture 8" descr="twitt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81200" y="5562600"/>
            <a:ext cx="457200" cy="4572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0" y="5029200"/>
            <a:ext cx="457200" cy="457200"/>
          </a:xfrm>
          <a:prstGeom prst="rect">
            <a:avLst/>
          </a:prstGeom>
        </p:spPr>
      </p:pic>
    </p:spTree>
    <p:extLst>
      <p:ext uri="{BB962C8B-B14F-4D97-AF65-F5344CB8AC3E}">
        <p14:creationId xmlns:p14="http://schemas.microsoft.com/office/powerpoint/2010/main" val="957530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A31377-9287-4064-BF42-4D3466367C85}" type="datetimeFigureOut">
              <a:rPr lang="en-US" smtClean="0"/>
              <a:pPr/>
              <a:t>7/9/2020</a:t>
            </a:fld>
            <a:endParaRPr lang="en-US"/>
          </a:p>
        </p:txBody>
      </p:sp>
      <p:sp>
        <p:nvSpPr>
          <p:cNvPr id="4" name="Slide Number Placeholder 3"/>
          <p:cNvSpPr>
            <a:spLocks noGrp="1"/>
          </p:cNvSpPr>
          <p:nvPr>
            <p:ph type="sldNum" sz="quarter" idx="11"/>
          </p:nvPr>
        </p:nvSpPr>
        <p:spPr/>
        <p:txBody>
          <a:bodyPr/>
          <a:lstStyle/>
          <a:p>
            <a:fld id="{3518F3DE-C1A1-4A40-8B1A-1887065DBE53}" type="slidenum">
              <a:rPr lang="en-US" smtClean="0"/>
              <a:pPr/>
              <a:t>‹#›</a:t>
            </a:fld>
            <a:endParaRPr lang="en-US"/>
          </a:p>
        </p:txBody>
      </p:sp>
    </p:spTree>
    <p:extLst>
      <p:ext uri="{BB962C8B-B14F-4D97-AF65-F5344CB8AC3E}">
        <p14:creationId xmlns:p14="http://schemas.microsoft.com/office/powerpoint/2010/main" val="4027550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log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B8449-7C71-4EFB-9F53-B50EFA46D37C}"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1037988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no logo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B8449-7C71-4EFB-9F53-B50EFA46D37C}"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873735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vertical sta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014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0"/>
            <a:ext cx="7543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3B8449-7C71-4EFB-9F53-B50EFA46D37C}" type="datetimeFigureOut">
              <a:rPr lang="en-US" smtClean="0"/>
              <a:pPr/>
              <a:t>7/9/2020</a:t>
            </a:fld>
            <a:endParaRPr lang="en-US"/>
          </a:p>
        </p:txBody>
      </p:sp>
      <p:sp>
        <p:nvSpPr>
          <p:cNvPr id="5" name="Footer Placeholder 4"/>
          <p:cNvSpPr>
            <a:spLocks noGrp="1"/>
          </p:cNvSpPr>
          <p:nvPr>
            <p:ph type="ftr" sz="quarter" idx="11"/>
          </p:nvPr>
        </p:nvSpPr>
        <p:spPr>
          <a:xfrm>
            <a:off x="2743200" y="6356350"/>
            <a:ext cx="30480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1350671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34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3B8449-7C71-4EFB-9F53-B50EFA46D37C}"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2031633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343400" y="1535113"/>
            <a:ext cx="36575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343400" y="2174875"/>
            <a:ext cx="36575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3B8449-7C71-4EFB-9F53-B50EFA46D37C}" type="datetimeFigureOut">
              <a:rPr lang="en-US" smtClean="0"/>
              <a:pPr/>
              <a:t>7/9/2020</a:t>
            </a:fld>
            <a:endParaRPr lang="en-US"/>
          </a:p>
        </p:txBody>
      </p:sp>
      <p:sp>
        <p:nvSpPr>
          <p:cNvPr id="8" name="Footer Placeholder 7"/>
          <p:cNvSpPr>
            <a:spLocks noGrp="1"/>
          </p:cNvSpPr>
          <p:nvPr>
            <p:ph type="ftr" sz="quarter" idx="11"/>
          </p:nvPr>
        </p:nvSpPr>
        <p:spPr>
          <a:xfrm>
            <a:off x="2743200" y="6356350"/>
            <a:ext cx="30480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3495776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3B8449-7C71-4EFB-9F53-B50EFA46D37C}" type="datetimeFigureOut">
              <a:rPr lang="en-US" smtClean="0"/>
              <a:pPr/>
              <a:t>7/9/2020</a:t>
            </a:fld>
            <a:endParaRPr lang="en-US"/>
          </a:p>
        </p:txBody>
      </p:sp>
      <p:sp>
        <p:nvSpPr>
          <p:cNvPr id="4" name="Footer Placeholder 3"/>
          <p:cNvSpPr>
            <a:spLocks noGrp="1"/>
          </p:cNvSpPr>
          <p:nvPr>
            <p:ph type="ftr" sz="quarter" idx="11"/>
          </p:nvPr>
        </p:nvSpPr>
        <p:spPr>
          <a:xfrm>
            <a:off x="2743200" y="6356350"/>
            <a:ext cx="30480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1656305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B8449-7C71-4EFB-9F53-B50EFA46D37C}" type="datetimeFigureOut">
              <a:rPr lang="en-US" smtClean="0"/>
              <a:pPr/>
              <a:t>7/9/2020</a:t>
            </a:fld>
            <a:endParaRPr lang="en-US"/>
          </a:p>
        </p:txBody>
      </p:sp>
      <p:sp>
        <p:nvSpPr>
          <p:cNvPr id="3" name="Footer Placeholder 2"/>
          <p:cNvSpPr>
            <a:spLocks noGrp="1"/>
          </p:cNvSpPr>
          <p:nvPr>
            <p:ph type="ftr" sz="quarter" idx="11"/>
          </p:nvPr>
        </p:nvSpPr>
        <p:spPr>
          <a:xfrm>
            <a:off x="2743200" y="6356350"/>
            <a:ext cx="30480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171508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44259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3B8449-7C71-4EFB-9F53-B50EFA46D37C}" type="datetimeFigureOut">
              <a:rPr lang="en-US" smtClean="0"/>
              <a:pPr/>
              <a:t>7/9/2020</a:t>
            </a:fld>
            <a:endParaRPr lang="en-US"/>
          </a:p>
        </p:txBody>
      </p:sp>
      <p:sp>
        <p:nvSpPr>
          <p:cNvPr id="6" name="Footer Placeholder 5"/>
          <p:cNvSpPr>
            <a:spLocks noGrp="1"/>
          </p:cNvSpPr>
          <p:nvPr>
            <p:ph type="ftr" sz="quarter" idx="11"/>
          </p:nvPr>
        </p:nvSpPr>
        <p:spPr>
          <a:xfrm>
            <a:off x="2743200" y="6356350"/>
            <a:ext cx="30480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884E88E7-A393-4797-9AEA-8A7215AFDEB2}" type="slidenum">
              <a:rPr lang="en-US" smtClean="0"/>
              <a:pPr/>
              <a:t>‹#›</a:t>
            </a:fld>
            <a:endParaRPr lang="en-US"/>
          </a:p>
        </p:txBody>
      </p:sp>
    </p:spTree>
    <p:extLst>
      <p:ext uri="{BB962C8B-B14F-4D97-AF65-F5344CB8AC3E}">
        <p14:creationId xmlns:p14="http://schemas.microsoft.com/office/powerpoint/2010/main" val="1416860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7543800" cy="10668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458200" cy="4525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B8449-7C71-4EFB-9F53-B50EFA46D37C}" type="datetimeFigureOut">
              <a:rPr lang="en-US" smtClean="0"/>
              <a:pPr/>
              <a:t>7/9/2020</a:t>
            </a:fld>
            <a:endParaRPr lang="en-US"/>
          </a:p>
        </p:txBody>
      </p:sp>
      <p:sp>
        <p:nvSpPr>
          <p:cNvPr id="6" name="Slide Number Placeholder 5"/>
          <p:cNvSpPr>
            <a:spLocks noGrp="1"/>
          </p:cNvSpPr>
          <p:nvPr>
            <p:ph type="sldNum" sz="quarter" idx="4"/>
          </p:nvPr>
        </p:nvSpPr>
        <p:spPr>
          <a:xfrm>
            <a:off x="67818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4E88E7-A393-4797-9AEA-8A7215AFDEB2}" type="slidenum">
              <a:rPr lang="en-US" smtClean="0"/>
              <a:pPr/>
              <a:t>‹#›</a:t>
            </a:fld>
            <a:endParaRPr lang="en-US"/>
          </a:p>
        </p:txBody>
      </p:sp>
    </p:spTree>
    <p:extLst>
      <p:ext uri="{BB962C8B-B14F-4D97-AF65-F5344CB8AC3E}">
        <p14:creationId xmlns:p14="http://schemas.microsoft.com/office/powerpoint/2010/main" val="104688406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61" r:id="rId11"/>
    <p:sldLayoutId id="2147483691" r:id="rId12"/>
  </p:sldLayoutIdLst>
  <p:txStyles>
    <p:titleStyle>
      <a:lvl1pPr algn="l" defTabSz="914400" rtl="0" eaLnBrk="1" latinLnBrk="0" hangingPunct="1">
        <a:spcBef>
          <a:spcPct val="0"/>
        </a:spcBef>
        <a:buNone/>
        <a:defRPr sz="35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9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f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s://www.va.gov/vso/VSO-Directory.pdf"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hyperlink" Target="http://www.in.gov/dva" TargetMode="External"/><Relationship Id="rId3" Type="http://schemas.openxmlformats.org/officeDocument/2006/relationships/image" Target="../media/image15.jfif"/><Relationship Id="rId7" Type="http://schemas.openxmlformats.org/officeDocument/2006/relationships/image" Target="../media/image17.png"/><Relationship Id="rId12" Type="http://schemas.openxmlformats.org/officeDocument/2006/relationships/hyperlink" Target="https://www.cgmahq.org/"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hyperlink" Target="http://www.nmcrs.org/" TargetMode="External"/><Relationship Id="rId11" Type="http://schemas.openxmlformats.org/officeDocument/2006/relationships/image" Target="../media/image19.jpeg"/><Relationship Id="rId5" Type="http://schemas.openxmlformats.org/officeDocument/2006/relationships/hyperlink" Target="https://www.afas.org/" TargetMode="External"/><Relationship Id="rId10" Type="http://schemas.openxmlformats.org/officeDocument/2006/relationships/image" Target="../media/image18.jpeg"/><Relationship Id="rId4" Type="http://schemas.openxmlformats.org/officeDocument/2006/relationships/image" Target="../media/image16.jpg"/><Relationship Id="rId9" Type="http://schemas.openxmlformats.org/officeDocument/2006/relationships/hyperlink" Target="https://www.aerhq.org/"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dogsondeployment.org/" TargetMode="External"/><Relationship Id="rId13" Type="http://schemas.openxmlformats.org/officeDocument/2006/relationships/image" Target="../media/image24.png"/><Relationship Id="rId3" Type="http://schemas.openxmlformats.org/officeDocument/2006/relationships/image" Target="../media/image20.jpg"/><Relationship Id="rId7" Type="http://schemas.openxmlformats.org/officeDocument/2006/relationships/image" Target="../media/image22.jpg"/><Relationship Id="rId12" Type="http://schemas.openxmlformats.org/officeDocument/2006/relationships/hyperlink" Target="https://hiddenheroes.org/"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hyperlink" Target="http://www.militaryfamily.org/" TargetMode="External"/><Relationship Id="rId11" Type="http://schemas.openxmlformats.org/officeDocument/2006/relationships/hyperlink" Target="https://www.elizabethdolefoundation.org/our-programs/" TargetMode="External"/><Relationship Id="rId5" Type="http://schemas.openxmlformats.org/officeDocument/2006/relationships/image" Target="../media/image21.jpg"/><Relationship Id="rId10" Type="http://schemas.openxmlformats.org/officeDocument/2006/relationships/image" Target="../media/image23.jpeg"/><Relationship Id="rId4" Type="http://schemas.openxmlformats.org/officeDocument/2006/relationships/hyperlink" Target="http://www.starproviders.org/" TargetMode="External"/><Relationship Id="rId9" Type="http://schemas.openxmlformats.org/officeDocument/2006/relationships/hyperlink" Target="https://www.vetcenter.va.gov/"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mailto:admin@starproviders.org"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86200" y="440253"/>
            <a:ext cx="4724400" cy="1470025"/>
          </a:xfrm>
        </p:spPr>
        <p:txBody>
          <a:bodyPr/>
          <a:lstStyle/>
          <a:p>
            <a:r>
              <a:rPr lang="en-US" b="1" i="1" dirty="0" smtClean="0"/>
              <a:t>Community Based Training</a:t>
            </a:r>
            <a:endParaRPr lang="en-US" b="1" i="1" dirty="0"/>
          </a:p>
        </p:txBody>
      </p:sp>
      <p:sp>
        <p:nvSpPr>
          <p:cNvPr id="3" name="Subtitle 2"/>
          <p:cNvSpPr>
            <a:spLocks noGrp="1"/>
          </p:cNvSpPr>
          <p:nvPr>
            <p:ph type="subTitle" idx="1"/>
          </p:nvPr>
        </p:nvSpPr>
        <p:spPr>
          <a:xfrm>
            <a:off x="4267200" y="4419600"/>
            <a:ext cx="4724401" cy="609600"/>
          </a:xfrm>
        </p:spPr>
        <p:txBody>
          <a:bodyPr>
            <a:normAutofit/>
          </a:bodyPr>
          <a:lstStyle/>
          <a:p>
            <a:pPr algn="r"/>
            <a:r>
              <a:rPr lang="en-US" b="1" dirty="0" smtClean="0"/>
              <a:t>2019</a:t>
            </a:r>
            <a:endParaRPr lang="en-US" b="1" dirty="0"/>
          </a:p>
        </p:txBody>
      </p:sp>
      <p:sp>
        <p:nvSpPr>
          <p:cNvPr id="4" name="TextBox 3"/>
          <p:cNvSpPr txBox="1"/>
          <p:nvPr/>
        </p:nvSpPr>
        <p:spPr>
          <a:xfrm>
            <a:off x="8229600" y="9906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1254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Demographics</a:t>
            </a:r>
            <a:endParaRPr lang="en-US" dirty="0"/>
          </a:p>
        </p:txBody>
      </p:sp>
      <p:sp>
        <p:nvSpPr>
          <p:cNvPr id="4" name="AutoShape 2" descr="https://northcentralus1-mediap.svc.ms/transform/thumbnail?provider=spo&amp;inputFormat=jpg&amp;cs=fFNQTw&amp;docid=https%3A%2F%2Fpurdue0-my.sharepoint.com%3A443%2F_api%2Fv2.0%2Fdrives%2Fb!jMUEs87o-EelCRrERK1gBb0M1559oCVOiMd5iMelNSaN3Njkk2MXRqa_d0Wbj7Sf%2Fitems%2F01MWW3I2VSDQKQPNVH7ZDLKJRXFGLVASMX%3Fversion%3DPublished&amp;encodeFailures=1&amp;ctag=%22c%3A%7B07151CB2-A7B6-46FE-B526-372997504997%7D%2C2%22&amp;width=1920&amp;height=897&amp;srcWidth=&amp;srcHeight="/>
          <p:cNvSpPr>
            <a:spLocks noChangeAspect="1" noChangeArrowheads="1"/>
          </p:cNvSpPr>
          <p:nvPr/>
        </p:nvSpPr>
        <p:spPr bwMode="auto">
          <a:xfrm>
            <a:off x="155575" y="-144463"/>
            <a:ext cx="2735254" cy="2735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ttps://northcentralus1-mediap.svc.ms/transform/thumbnail?provider=spo&amp;inputFormat=jpg&amp;cs=fFNQTw&amp;docid=https%3A%2F%2Fpurdue0-my.sharepoint.com%3A443%2F_api%2Fv2.0%2Fdrives%2Fb!jMUEs87o-EelCRrERK1gBb0M1559oCVOiMd5iMelNSaN3Njkk2MXRqa_d0Wbj7Sf%2Fitems%2F01MWW3I2VSDQKQPNVH7ZDLKJRXFGLVASMX%3Fversion%3DPublished&amp;encodeFailures=1&amp;ctag=%22c%3A%7B07151CB2-A7B6-46FE-B526-372997504997%7D%2C2%22&amp;width=1920&amp;height=897&amp;srcWidth=&amp;srcHeight="/>
          <p:cNvSpPr>
            <a:spLocks noChangeAspect="1" noChangeArrowheads="1"/>
          </p:cNvSpPr>
          <p:nvPr/>
        </p:nvSpPr>
        <p:spPr bwMode="auto">
          <a:xfrm>
            <a:off x="155574" y="-144463"/>
            <a:ext cx="2258294" cy="225830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https://northcentralus1-mediap.svc.ms/transform/thumbnail?provider=spo&amp;inputFormat=jpg&amp;cs=fFNQTw&amp;docid=https%3A%2F%2Fpurdue0-my.sharepoint.com%3A443%2F_api%2Fv2.0%2Fdrives%2Fb!jMUEs87o-EelCRrERK1gBb0M1559oCVOiMd5iMelNSaN3Njkk2MXRqa_d0Wbj7Sf%2Fitems%2F01MWW3I2UBRY2L7HGYMFGZG43OFXMHG6TF%3Fversion%3DPublished&amp;encodeFailures=1&amp;ctag=%22c%3A%7BBF348E81-D89C-4D61-9373-6E2DD8737A65%7D%2C2%22&amp;width=1920&amp;height=897&amp;srcWidth=&amp;srcHeight="/>
          <p:cNvSpPr>
            <a:spLocks noChangeAspect="1" noChangeArrowheads="1"/>
          </p:cNvSpPr>
          <p:nvPr/>
        </p:nvSpPr>
        <p:spPr bwMode="auto">
          <a:xfrm>
            <a:off x="155574" y="-144463"/>
            <a:ext cx="606425" cy="6064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1752600"/>
            <a:ext cx="5334000" cy="3557322"/>
          </a:xfrm>
          <a:prstGeom prst="rect">
            <a:avLst/>
          </a:prstGeom>
        </p:spPr>
      </p:pic>
    </p:spTree>
    <p:extLst>
      <p:ext uri="{BB962C8B-B14F-4D97-AF65-F5344CB8AC3E}">
        <p14:creationId xmlns:p14="http://schemas.microsoft.com/office/powerpoint/2010/main" val="37846203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4616918" cy="1473200"/>
          </a:xfrm>
        </p:spPr>
        <p:txBody>
          <a:bodyPr/>
          <a:lstStyle/>
          <a:p>
            <a:pPr algn="r"/>
            <a:r>
              <a:rPr lang="en-US" b="1" dirty="0" smtClean="0"/>
              <a:t>What is a Veteran</a:t>
            </a:r>
            <a:endParaRPr lang="en-US" b="1" dirty="0"/>
          </a:p>
        </p:txBody>
      </p:sp>
      <p:sp>
        <p:nvSpPr>
          <p:cNvPr id="3" name="Content Placeholder 2"/>
          <p:cNvSpPr>
            <a:spLocks noGrp="1"/>
          </p:cNvSpPr>
          <p:nvPr>
            <p:ph idx="1"/>
          </p:nvPr>
        </p:nvSpPr>
        <p:spPr>
          <a:xfrm>
            <a:off x="457200" y="1483922"/>
            <a:ext cx="8458200" cy="4525963"/>
          </a:xfrm>
        </p:spPr>
        <p:txBody>
          <a:bodyPr anchor="ctr">
            <a:normAutofit lnSpcReduction="10000"/>
          </a:bodyPr>
          <a:lstStyle/>
          <a:p>
            <a:pPr marL="0" indent="0" algn="r">
              <a:buNone/>
            </a:pPr>
            <a:endParaRPr lang="en-US" sz="2800" b="1" i="1"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r>
              <a:rPr lang="en-US" sz="2800" dirty="0" smtClean="0"/>
              <a:t>Do </a:t>
            </a:r>
            <a:r>
              <a:rPr lang="en-US" sz="2800" dirty="0"/>
              <a:t>you </a:t>
            </a:r>
            <a:r>
              <a:rPr lang="en-US" sz="2800" dirty="0" smtClean="0"/>
              <a:t>currently </a:t>
            </a:r>
            <a:r>
              <a:rPr lang="en-US" sz="2800" dirty="0"/>
              <a:t>ask about military affiliation</a:t>
            </a:r>
            <a:r>
              <a:rPr lang="en-US" sz="2800" dirty="0" smtClean="0"/>
              <a:t>?</a:t>
            </a:r>
          </a:p>
          <a:p>
            <a:pPr marL="0" indent="0">
              <a:buNone/>
            </a:pPr>
            <a:endParaRPr lang="en-US" sz="2800" dirty="0" smtClean="0"/>
          </a:p>
          <a:p>
            <a:pPr marL="0" indent="0">
              <a:buNone/>
            </a:pPr>
            <a:r>
              <a:rPr lang="en-US" sz="2800" dirty="0" smtClean="0"/>
              <a:t>How does your organization define “Veteran”?</a:t>
            </a:r>
            <a:endParaRPr lang="en-US" sz="2800" dirty="0"/>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5630" y="1905000"/>
            <a:ext cx="2917776" cy="1937926"/>
          </a:xfrm>
          <a:prstGeom prst="rect">
            <a:avLst/>
          </a:prstGeom>
        </p:spPr>
      </p:pic>
    </p:spTree>
    <p:extLst>
      <p:ext uri="{BB962C8B-B14F-4D97-AF65-F5344CB8AC3E}">
        <p14:creationId xmlns:p14="http://schemas.microsoft.com/office/powerpoint/2010/main" val="27098721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dirty="0" smtClean="0"/>
              <a:t>Identification...asking the question</a:t>
            </a:r>
            <a:endParaRPr lang="en-US" dirty="0"/>
          </a:p>
        </p:txBody>
      </p:sp>
      <p:sp>
        <p:nvSpPr>
          <p:cNvPr id="14" name="Content Placeholder 13"/>
          <p:cNvSpPr>
            <a:spLocks noGrp="1"/>
          </p:cNvSpPr>
          <p:nvPr>
            <p:ph idx="1"/>
          </p:nvPr>
        </p:nvSpPr>
        <p:spPr>
          <a:xfrm>
            <a:off x="609600" y="1600200"/>
            <a:ext cx="8001000" cy="4271211"/>
          </a:xfrm>
        </p:spPr>
        <p:txBody>
          <a:bodyPr anchor="ctr">
            <a:normAutofit/>
          </a:bodyPr>
          <a:lstStyle/>
          <a:p>
            <a:pPr marL="0" indent="0">
              <a:buNone/>
            </a:pPr>
            <a:r>
              <a:rPr lang="en-US" sz="3200" i="1" dirty="0" smtClean="0"/>
              <a:t>Have you or a member of your household served in the Army, Navy, Marines, Air Force or Coast Guard?</a:t>
            </a:r>
          </a:p>
          <a:p>
            <a:pPr marL="0" indent="0">
              <a:buNone/>
            </a:pPr>
            <a:endParaRPr lang="en-US" sz="3200" i="1" dirty="0"/>
          </a:p>
          <a:p>
            <a:pPr marL="0" indent="0">
              <a:buNone/>
            </a:pPr>
            <a:r>
              <a:rPr lang="en-US" sz="3200" i="1" dirty="0" smtClean="0"/>
              <a:t>If so, did you (they) serve as Active Duty or a Reserve Component?</a:t>
            </a:r>
          </a:p>
        </p:txBody>
      </p:sp>
    </p:spTree>
    <p:extLst>
      <p:ext uri="{BB962C8B-B14F-4D97-AF65-F5344CB8AC3E}">
        <p14:creationId xmlns:p14="http://schemas.microsoft.com/office/powerpoint/2010/main" val="28422594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How Many Veterans Call Indiana Home?</a:t>
            </a:r>
            <a:endParaRPr lang="en-US" dirty="0"/>
          </a:p>
        </p:txBody>
      </p:sp>
      <p:sp>
        <p:nvSpPr>
          <p:cNvPr id="5" name="Content Placeholder 4"/>
          <p:cNvSpPr>
            <a:spLocks noGrp="1"/>
          </p:cNvSpPr>
          <p:nvPr>
            <p:ph idx="1"/>
          </p:nvPr>
        </p:nvSpPr>
        <p:spPr>
          <a:xfrm>
            <a:off x="757450" y="1638870"/>
            <a:ext cx="8229600" cy="4876800"/>
          </a:xfrm>
        </p:spPr>
        <p:txBody>
          <a:bodyPr/>
          <a:lstStyle/>
          <a:p>
            <a:pPr marL="514350" indent="-514350">
              <a:buAutoNum type="alphaUcPeriod"/>
            </a:pPr>
            <a:r>
              <a:rPr lang="en-US" dirty="0" smtClean="0"/>
              <a:t>Less than 100,000</a:t>
            </a:r>
          </a:p>
          <a:p>
            <a:pPr marL="514350" indent="-514350">
              <a:buAutoNum type="alphaUcPeriod"/>
            </a:pPr>
            <a:endParaRPr lang="en-US" dirty="0" smtClean="0"/>
          </a:p>
          <a:p>
            <a:pPr marL="514350" indent="-514350">
              <a:buAutoNum type="alphaUcPeriod"/>
            </a:pPr>
            <a:r>
              <a:rPr lang="en-US" dirty="0" smtClean="0"/>
              <a:t>100,00-300,000</a:t>
            </a:r>
          </a:p>
          <a:p>
            <a:pPr marL="514350" indent="-514350">
              <a:buAutoNum type="alphaUcPeriod"/>
            </a:pPr>
            <a:endParaRPr lang="en-US" dirty="0" smtClean="0"/>
          </a:p>
          <a:p>
            <a:pPr marL="514350" indent="-514350">
              <a:buAutoNum type="alphaUcPeriod"/>
            </a:pPr>
            <a:r>
              <a:rPr lang="en-US" dirty="0" smtClean="0"/>
              <a:t>300,000-500,000</a:t>
            </a:r>
          </a:p>
          <a:p>
            <a:pPr marL="514350" indent="-514350">
              <a:buAutoNum type="alphaUcPeriod"/>
            </a:pPr>
            <a:endParaRPr lang="en-US" dirty="0" smtClean="0"/>
          </a:p>
          <a:p>
            <a:pPr marL="514350" indent="-514350">
              <a:buAutoNum type="alphaUcPeriod"/>
            </a:pPr>
            <a:r>
              <a:rPr lang="en-US" dirty="0" smtClean="0"/>
              <a:t>Over 500,000</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334000" y="2514600"/>
            <a:ext cx="2895600" cy="1981200"/>
          </a:xfrm>
          <a:prstGeom prst="rect">
            <a:avLst/>
          </a:prstGeom>
        </p:spPr>
      </p:pic>
    </p:spTree>
    <p:extLst>
      <p:ext uri="{BB962C8B-B14F-4D97-AF65-F5344CB8AC3E}">
        <p14:creationId xmlns:p14="http://schemas.microsoft.com/office/powerpoint/2010/main" val="1387561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 Population</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0624" y="1752600"/>
            <a:ext cx="2552920" cy="3002192"/>
          </a:xfrm>
          <a:prstGeom prst="rect">
            <a:avLst/>
          </a:prstGeom>
        </p:spPr>
      </p:pic>
      <p:pic>
        <p:nvPicPr>
          <p:cNvPr id="13" name="Content Placeholder 12"/>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139985" y="4953000"/>
            <a:ext cx="2854197" cy="713549"/>
          </a:xfrm>
        </p:spPr>
      </p:pic>
    </p:spTree>
    <p:extLst>
      <p:ext uri="{BB962C8B-B14F-4D97-AF65-F5344CB8AC3E}">
        <p14:creationId xmlns:p14="http://schemas.microsoft.com/office/powerpoint/2010/main" val="12628286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Veterans by Age Group</a:t>
            </a:r>
            <a:endParaRPr lang="en-US" dirty="0"/>
          </a:p>
        </p:txBody>
      </p:sp>
      <p:graphicFrame>
        <p:nvGraphicFramePr>
          <p:cNvPr id="6" name="Content Placeholder 5"/>
          <p:cNvGraphicFramePr>
            <a:graphicFrameLocks noGrp="1"/>
          </p:cNvGraphicFramePr>
          <p:nvPr>
            <p:ph idx="1"/>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59570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b="1" dirty="0" smtClean="0"/>
              <a:t>Indiana’s Military Population</a:t>
            </a:r>
            <a:r>
              <a:rPr lang="en-US" dirty="0" smtClean="0"/>
              <a:t/>
            </a:r>
            <a:br>
              <a:rPr lang="en-US" dirty="0" smtClean="0"/>
            </a:b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4206790333"/>
              </p:ext>
            </p:extLst>
          </p:nvPr>
        </p:nvGraphicFramePr>
        <p:xfrm>
          <a:off x="304800" y="1905000"/>
          <a:ext cx="8239760" cy="3573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3124200" y="5294113"/>
            <a:ext cx="3292761" cy="369332"/>
          </a:xfrm>
          <a:prstGeom prst="rect">
            <a:avLst/>
          </a:prstGeom>
          <a:noFill/>
        </p:spPr>
        <p:txBody>
          <a:bodyPr wrap="none" rtlCol="0">
            <a:spAutoFit/>
          </a:bodyPr>
          <a:lstStyle/>
          <a:p>
            <a:r>
              <a:rPr lang="en-US" dirty="0" smtClean="0"/>
              <a:t>www.measuringcommunities.org</a:t>
            </a:r>
            <a:endParaRPr lang="en-US" dirty="0"/>
          </a:p>
        </p:txBody>
      </p:sp>
    </p:spTree>
    <p:extLst>
      <p:ext uri="{BB962C8B-B14F-4D97-AF65-F5344CB8AC3E}">
        <p14:creationId xmlns:p14="http://schemas.microsoft.com/office/powerpoint/2010/main" val="2025907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Indiana Active Duty Numbers</a:t>
            </a:r>
            <a:endParaRPr lang="en-US" dirty="0"/>
          </a:p>
        </p:txBody>
      </p:sp>
      <p:graphicFrame>
        <p:nvGraphicFramePr>
          <p:cNvPr id="4" name="Content Placeholder 3"/>
          <p:cNvGraphicFramePr>
            <a:graphicFrameLocks noGrp="1"/>
          </p:cNvGraphicFramePr>
          <p:nvPr>
            <p:ph idx="1"/>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995567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Selected Reserve and Active Duty </a:t>
            </a:r>
            <a:br>
              <a:rPr lang="en-US" dirty="0" smtClean="0"/>
            </a:br>
            <a:r>
              <a:rPr lang="en-US" dirty="0" smtClean="0"/>
              <a:t>Dependents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46146695"/>
              </p:ext>
            </p:extLst>
          </p:nvPr>
        </p:nvGraphicFramePr>
        <p:xfrm>
          <a:off x="457200" y="1600201"/>
          <a:ext cx="84582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25116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Indiana Suicide Rates</a:t>
            </a:r>
            <a:br>
              <a:rPr lang="en-US" dirty="0" smtClean="0"/>
            </a:br>
            <a:r>
              <a:rPr lang="en-US" sz="2700" dirty="0"/>
              <a:t>P</a:t>
            </a:r>
            <a:r>
              <a:rPr lang="en-US" sz="2700" dirty="0" smtClean="0"/>
              <a:t>er 100,000 people  </a:t>
            </a:r>
            <a:endParaRPr lang="en-US" sz="2700" dirty="0"/>
          </a:p>
        </p:txBody>
      </p:sp>
      <p:graphicFrame>
        <p:nvGraphicFramePr>
          <p:cNvPr id="4" name="Content Placeholder 3"/>
          <p:cNvGraphicFramePr>
            <a:graphicFrameLocks noGrp="1"/>
          </p:cNvGraphicFramePr>
          <p:nvPr>
            <p:ph idx="1"/>
            <p:extLst/>
          </p:nvPr>
        </p:nvGraphicFramePr>
        <p:xfrm>
          <a:off x="457200" y="1600201"/>
          <a:ext cx="8458200" cy="4038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48037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a:t>Today’s Mission</a:t>
            </a:r>
          </a:p>
        </p:txBody>
      </p:sp>
      <p:sp>
        <p:nvSpPr>
          <p:cNvPr id="3" name="Content Placeholder 2"/>
          <p:cNvSpPr>
            <a:spLocks noGrp="1"/>
          </p:cNvSpPr>
          <p:nvPr>
            <p:ph idx="1"/>
          </p:nvPr>
        </p:nvSpPr>
        <p:spPr/>
        <p:txBody>
          <a:bodyPr>
            <a:normAutofit/>
          </a:bodyPr>
          <a:lstStyle/>
          <a:p>
            <a:pPr marL="0" indent="0">
              <a:buNone/>
            </a:pPr>
            <a:endParaRPr lang="en-US" dirty="0" smtClean="0"/>
          </a:p>
          <a:p>
            <a:r>
              <a:rPr lang="en-US" dirty="0" smtClean="0"/>
              <a:t>Better </a:t>
            </a:r>
            <a:r>
              <a:rPr lang="en-US" b="1" dirty="0" smtClean="0"/>
              <a:t>understand</a:t>
            </a:r>
            <a:r>
              <a:rPr lang="en-US" dirty="0" smtClean="0"/>
              <a:t> Star Behavioral Health Providers (SBHP) program and how it can help in CMHCs</a:t>
            </a:r>
          </a:p>
          <a:p>
            <a:r>
              <a:rPr lang="en-US" dirty="0" smtClean="0"/>
              <a:t>Gain</a:t>
            </a:r>
            <a:r>
              <a:rPr lang="en-US" b="1" dirty="0" smtClean="0"/>
              <a:t> insight </a:t>
            </a:r>
            <a:r>
              <a:rPr lang="en-US" dirty="0" smtClean="0"/>
              <a:t>into the military </a:t>
            </a:r>
            <a:r>
              <a:rPr lang="en-US" dirty="0"/>
              <a:t>community and demographics in Indiana </a:t>
            </a:r>
          </a:p>
          <a:p>
            <a:r>
              <a:rPr lang="en-US" dirty="0"/>
              <a:t>Provide </a:t>
            </a:r>
            <a:r>
              <a:rPr lang="en-US" b="1" dirty="0"/>
              <a:t>information </a:t>
            </a:r>
            <a:r>
              <a:rPr lang="en-US" dirty="0"/>
              <a:t>on military culture </a:t>
            </a:r>
          </a:p>
          <a:p>
            <a:r>
              <a:rPr lang="en-US" b="1" dirty="0"/>
              <a:t>Identify</a:t>
            </a:r>
            <a:r>
              <a:rPr lang="en-US" dirty="0"/>
              <a:t> </a:t>
            </a:r>
            <a:r>
              <a:rPr lang="en-US" dirty="0" smtClean="0"/>
              <a:t>resources for veterans</a:t>
            </a:r>
          </a:p>
          <a:p>
            <a:endParaRPr lang="en-US" dirty="0"/>
          </a:p>
        </p:txBody>
      </p:sp>
    </p:spTree>
    <p:extLst>
      <p:ext uri="{BB962C8B-B14F-4D97-AF65-F5344CB8AC3E}">
        <p14:creationId xmlns:p14="http://schemas.microsoft.com/office/powerpoint/2010/main" val="196712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Assistance Centers</a:t>
            </a:r>
            <a:endParaRPr lang="en-US" dirty="0"/>
          </a:p>
        </p:txBody>
      </p:sp>
      <p:sp>
        <p:nvSpPr>
          <p:cNvPr id="4" name="Content Placeholder 3"/>
          <p:cNvSpPr>
            <a:spLocks noGrp="1"/>
          </p:cNvSpPr>
          <p:nvPr>
            <p:ph sz="half" idx="1"/>
          </p:nvPr>
        </p:nvSpPr>
        <p:spPr/>
        <p:txBody>
          <a:bodyPr/>
          <a:lstStyle/>
          <a:p>
            <a:endParaRPr lang="en-US" sz="2400" dirty="0" smtClean="0"/>
          </a:p>
          <a:p>
            <a:r>
              <a:rPr lang="en-US" sz="2400" dirty="0" smtClean="0"/>
              <a:t>One stop shop</a:t>
            </a:r>
          </a:p>
          <a:p>
            <a:r>
              <a:rPr lang="en-US" sz="2400" dirty="0" smtClean="0"/>
              <a:t>Resource and Referrals</a:t>
            </a:r>
          </a:p>
          <a:p>
            <a:r>
              <a:rPr lang="en-US" sz="2400" dirty="0" smtClean="0"/>
              <a:t>Provide support during deployments</a:t>
            </a:r>
          </a:p>
          <a:p>
            <a:r>
              <a:rPr lang="en-US" sz="2400" dirty="0" smtClean="0"/>
              <a:t>Can serve all branches/all eras</a:t>
            </a:r>
          </a:p>
          <a:p>
            <a:r>
              <a:rPr lang="en-US" sz="2400" dirty="0" smtClean="0"/>
              <a:t>Located in NG Armories</a:t>
            </a:r>
          </a:p>
          <a:p>
            <a:endParaRPr lang="en-US" dirty="0"/>
          </a:p>
        </p:txBody>
      </p:sp>
      <p:pic>
        <p:nvPicPr>
          <p:cNvPr id="1028" name="Picture 4" descr="Image result for family assistance cente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867184" y="1600200"/>
            <a:ext cx="3546070" cy="3766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5340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County Veteran Service Officers</a:t>
            </a:r>
            <a:endParaRPr lang="en-US" dirty="0"/>
          </a:p>
        </p:txBody>
      </p:sp>
      <p:sp>
        <p:nvSpPr>
          <p:cNvPr id="4" name="Content Placeholder 3"/>
          <p:cNvSpPr>
            <a:spLocks noGrp="1"/>
          </p:cNvSpPr>
          <p:nvPr>
            <p:ph sz="half" idx="1"/>
          </p:nvPr>
        </p:nvSpPr>
        <p:spPr/>
        <p:txBody>
          <a:bodyPr/>
          <a:lstStyle/>
          <a:p>
            <a:r>
              <a:rPr lang="en-US" dirty="0" smtClean="0"/>
              <a:t>In all 92 Counties</a:t>
            </a:r>
          </a:p>
          <a:p>
            <a:r>
              <a:rPr lang="en-US" dirty="0" smtClean="0"/>
              <a:t>POC for all veteran issues</a:t>
            </a:r>
          </a:p>
          <a:p>
            <a:r>
              <a:rPr lang="en-US" dirty="0" smtClean="0"/>
              <a:t>Work with:</a:t>
            </a:r>
          </a:p>
          <a:p>
            <a:pPr lvl="1"/>
            <a:r>
              <a:rPr lang="en-US" dirty="0" smtClean="0"/>
              <a:t>Indiana Dept. of Veteran Affairs</a:t>
            </a:r>
          </a:p>
          <a:p>
            <a:pPr lvl="1"/>
            <a:r>
              <a:rPr lang="en-US" dirty="0" smtClean="0"/>
              <a:t>US Dept. of Veteran Affairs</a:t>
            </a:r>
          </a:p>
          <a:p>
            <a:pPr lvl="1"/>
            <a:r>
              <a:rPr lang="en-US" dirty="0" smtClean="0"/>
              <a:t>Veteran Service Organizations </a:t>
            </a:r>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95800" y="1795855"/>
            <a:ext cx="4343398" cy="3616036"/>
          </a:xfrm>
          <a:prstGeom prst="rect">
            <a:avLst/>
          </a:prstGeom>
        </p:spPr>
      </p:pic>
    </p:spTree>
    <p:extLst>
      <p:ext uri="{BB962C8B-B14F-4D97-AF65-F5344CB8AC3E}">
        <p14:creationId xmlns:p14="http://schemas.microsoft.com/office/powerpoint/2010/main" val="21022876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 Service Organizations</a:t>
            </a:r>
            <a:endParaRPr lang="en-US" dirty="0"/>
          </a:p>
        </p:txBody>
      </p:sp>
      <p:sp>
        <p:nvSpPr>
          <p:cNvPr id="3" name="Content Placeholder 2"/>
          <p:cNvSpPr>
            <a:spLocks noGrp="1"/>
          </p:cNvSpPr>
          <p:nvPr>
            <p:ph sz="half" idx="1"/>
          </p:nvPr>
        </p:nvSpPr>
        <p:spPr/>
        <p:txBody>
          <a:bodyPr>
            <a:normAutofit fontScale="92500" lnSpcReduction="10000"/>
          </a:bodyPr>
          <a:lstStyle/>
          <a:p>
            <a:endParaRPr lang="en-US" dirty="0" smtClean="0"/>
          </a:p>
          <a:p>
            <a:r>
              <a:rPr lang="en-US" dirty="0" smtClean="0"/>
              <a:t>VA Claims Assistance</a:t>
            </a:r>
          </a:p>
          <a:p>
            <a:r>
              <a:rPr lang="en-US" dirty="0" smtClean="0"/>
              <a:t>Education and Job Training</a:t>
            </a:r>
          </a:p>
          <a:p>
            <a:r>
              <a:rPr lang="en-US" dirty="0" smtClean="0"/>
              <a:t>Financial Grants</a:t>
            </a:r>
          </a:p>
          <a:p>
            <a:r>
              <a:rPr lang="en-US" dirty="0" smtClean="0"/>
              <a:t>Community Service Projects </a:t>
            </a:r>
          </a:p>
          <a:p>
            <a:r>
              <a:rPr lang="en-US" dirty="0" smtClean="0"/>
              <a:t>Advocacy</a:t>
            </a:r>
          </a:p>
          <a:p>
            <a:pPr marL="0" indent="0">
              <a:buNone/>
            </a:pPr>
            <a:endParaRPr lang="en-US" dirty="0" smtClean="0"/>
          </a:p>
          <a:p>
            <a:endParaRPr lang="en-US" dirty="0"/>
          </a:p>
        </p:txBody>
      </p:sp>
      <p:sp>
        <p:nvSpPr>
          <p:cNvPr id="4" name="Content Placeholder 3"/>
          <p:cNvSpPr>
            <a:spLocks noGrp="1"/>
          </p:cNvSpPr>
          <p:nvPr>
            <p:ph sz="half" idx="2"/>
          </p:nvPr>
        </p:nvSpPr>
        <p:spPr/>
        <p:txBody>
          <a:bodyPr>
            <a:normAutofit fontScale="92500" lnSpcReduction="10000"/>
          </a:bodyPr>
          <a:lstStyle/>
          <a:p>
            <a:pPr marL="0" indent="0" algn="ctr">
              <a:buNone/>
            </a:pPr>
            <a:r>
              <a:rPr lang="en-US" b="1" dirty="0" smtClean="0"/>
              <a:t>Big Four</a:t>
            </a:r>
          </a:p>
          <a:p>
            <a:pPr marL="0" indent="0" algn="ctr">
              <a:buNone/>
            </a:pPr>
            <a:r>
              <a:rPr lang="en-US" dirty="0" smtClean="0"/>
              <a:t>American Legion</a:t>
            </a:r>
          </a:p>
          <a:p>
            <a:pPr marL="0" indent="0" algn="ctr">
              <a:buNone/>
            </a:pPr>
            <a:endParaRPr lang="en-US" dirty="0" smtClean="0"/>
          </a:p>
          <a:p>
            <a:pPr marL="0" indent="0" algn="ctr">
              <a:buNone/>
            </a:pPr>
            <a:r>
              <a:rPr lang="en-US" dirty="0" smtClean="0"/>
              <a:t>Disabled American Veterans</a:t>
            </a:r>
          </a:p>
          <a:p>
            <a:pPr marL="0" indent="0" algn="ctr">
              <a:buNone/>
            </a:pPr>
            <a:endParaRPr lang="en-US" dirty="0" smtClean="0"/>
          </a:p>
          <a:p>
            <a:pPr marL="0" indent="0" algn="ctr">
              <a:buNone/>
            </a:pPr>
            <a:r>
              <a:rPr lang="en-US" dirty="0" smtClean="0"/>
              <a:t>American Veterans</a:t>
            </a:r>
          </a:p>
          <a:p>
            <a:pPr marL="0" indent="0" algn="ctr">
              <a:buNone/>
            </a:pPr>
            <a:endParaRPr lang="en-US" dirty="0" smtClean="0"/>
          </a:p>
          <a:p>
            <a:pPr marL="0" indent="0" algn="ctr">
              <a:buNone/>
            </a:pPr>
            <a:r>
              <a:rPr lang="en-US" dirty="0" smtClean="0"/>
              <a:t>Veterans of Foreign Wars</a:t>
            </a:r>
            <a:endParaRPr lang="en-US" dirty="0"/>
          </a:p>
        </p:txBody>
      </p:sp>
      <p:sp>
        <p:nvSpPr>
          <p:cNvPr id="5" name="Rectangle 4"/>
          <p:cNvSpPr/>
          <p:nvPr/>
        </p:nvSpPr>
        <p:spPr>
          <a:xfrm>
            <a:off x="2085790" y="6383774"/>
            <a:ext cx="4220579" cy="369332"/>
          </a:xfrm>
          <a:prstGeom prst="rect">
            <a:avLst/>
          </a:prstGeom>
        </p:spPr>
        <p:txBody>
          <a:bodyPr wrap="none">
            <a:spAutoFit/>
          </a:bodyPr>
          <a:lstStyle/>
          <a:p>
            <a:r>
              <a:rPr lang="en-US" dirty="0">
                <a:hlinkClick r:id="rId3"/>
              </a:rPr>
              <a:t>https://www.va.gov/vso/VSO-Directory.pdf</a:t>
            </a:r>
            <a:endParaRPr lang="en-US" dirty="0"/>
          </a:p>
        </p:txBody>
      </p:sp>
    </p:spTree>
    <p:extLst>
      <p:ext uri="{BB962C8B-B14F-4D97-AF65-F5344CB8AC3E}">
        <p14:creationId xmlns:p14="http://schemas.microsoft.com/office/powerpoint/2010/main" val="22272054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b="1" dirty="0" smtClean="0"/>
              <a:t>Financial Resources</a:t>
            </a:r>
            <a:endParaRPr lang="en-US" b="1"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215" y="5098088"/>
            <a:ext cx="2883648" cy="548733"/>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6175" y="3483188"/>
            <a:ext cx="2438400" cy="904875"/>
          </a:xfrm>
          <a:prstGeom prst="rect">
            <a:avLst/>
          </a:prstGeom>
        </p:spPr>
      </p:pic>
      <p:sp>
        <p:nvSpPr>
          <p:cNvPr id="4" name="Rectangle 3"/>
          <p:cNvSpPr/>
          <p:nvPr/>
        </p:nvSpPr>
        <p:spPr>
          <a:xfrm>
            <a:off x="2416694" y="4393946"/>
            <a:ext cx="925894" cy="646331"/>
          </a:xfrm>
          <a:prstGeom prst="rect">
            <a:avLst/>
          </a:prstGeom>
        </p:spPr>
        <p:txBody>
          <a:bodyPr wrap="none">
            <a:spAutoFit/>
          </a:bodyPr>
          <a:lstStyle/>
          <a:p>
            <a:r>
              <a:rPr lang="en-US" dirty="0" smtClean="0">
                <a:hlinkClick r:id="rId5"/>
              </a:rPr>
              <a:t>afas.org</a:t>
            </a:r>
            <a:endParaRPr lang="en-US" dirty="0" smtClean="0"/>
          </a:p>
          <a:p>
            <a:endParaRPr lang="en-US" dirty="0"/>
          </a:p>
        </p:txBody>
      </p:sp>
      <p:sp>
        <p:nvSpPr>
          <p:cNvPr id="7" name="Rectangle 6"/>
          <p:cNvSpPr/>
          <p:nvPr/>
        </p:nvSpPr>
        <p:spPr>
          <a:xfrm>
            <a:off x="1338994" y="5723753"/>
            <a:ext cx="1218090" cy="646331"/>
          </a:xfrm>
          <a:prstGeom prst="rect">
            <a:avLst/>
          </a:prstGeom>
        </p:spPr>
        <p:txBody>
          <a:bodyPr wrap="none">
            <a:spAutoFit/>
          </a:bodyPr>
          <a:lstStyle/>
          <a:p>
            <a:r>
              <a:rPr lang="en-US" dirty="0" smtClean="0">
                <a:hlinkClick r:id="rId6"/>
              </a:rPr>
              <a:t>nmcrs.org/</a:t>
            </a:r>
            <a:endParaRPr lang="en-US" dirty="0" smtClean="0"/>
          </a:p>
          <a:p>
            <a:endParaRPr lang="en-US" dirty="0"/>
          </a:p>
        </p:txBody>
      </p:sp>
      <p:sp>
        <p:nvSpPr>
          <p:cNvPr id="17" name="Rectangle 16"/>
          <p:cNvSpPr/>
          <p:nvPr/>
        </p:nvSpPr>
        <p:spPr>
          <a:xfrm>
            <a:off x="2730644" y="2948538"/>
            <a:ext cx="184731" cy="646331"/>
          </a:xfrm>
          <a:prstGeom prst="rect">
            <a:avLst/>
          </a:prstGeom>
        </p:spPr>
        <p:txBody>
          <a:bodyPr wrap="none">
            <a:spAutoFit/>
          </a:bodyPr>
          <a:lstStyle/>
          <a:p>
            <a:endParaRPr lang="en-US" dirty="0" smtClean="0"/>
          </a:p>
          <a:p>
            <a:endParaRPr lang="en-US" dirty="0"/>
          </a:p>
        </p:txBody>
      </p:sp>
      <p:pic>
        <p:nvPicPr>
          <p:cNvPr id="1026" name="Picture 2" descr="Image result for indiana department of veterans affai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5659" y="1544534"/>
            <a:ext cx="1972845" cy="151757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90186" y="3028184"/>
            <a:ext cx="1715085" cy="646331"/>
          </a:xfrm>
          <a:prstGeom prst="rect">
            <a:avLst/>
          </a:prstGeom>
        </p:spPr>
        <p:txBody>
          <a:bodyPr wrap="none">
            <a:spAutoFit/>
          </a:bodyPr>
          <a:lstStyle/>
          <a:p>
            <a:r>
              <a:rPr lang="en-US" dirty="0" smtClean="0">
                <a:hlinkClick r:id="rId8"/>
              </a:rPr>
              <a:t>www.in.gov/dva</a:t>
            </a:r>
            <a:endParaRPr lang="en-US" dirty="0" smtClean="0"/>
          </a:p>
          <a:p>
            <a:endParaRPr lang="en-US" dirty="0"/>
          </a:p>
        </p:txBody>
      </p:sp>
      <p:sp>
        <p:nvSpPr>
          <p:cNvPr id="5" name="Rectangle 4"/>
          <p:cNvSpPr/>
          <p:nvPr/>
        </p:nvSpPr>
        <p:spPr>
          <a:xfrm>
            <a:off x="5049520" y="2843518"/>
            <a:ext cx="2460930" cy="369332"/>
          </a:xfrm>
          <a:prstGeom prst="rect">
            <a:avLst/>
          </a:prstGeom>
        </p:spPr>
        <p:txBody>
          <a:bodyPr wrap="none">
            <a:spAutoFit/>
          </a:bodyPr>
          <a:lstStyle/>
          <a:p>
            <a:r>
              <a:rPr lang="en-US" dirty="0">
                <a:hlinkClick r:id="rId9"/>
              </a:rPr>
              <a:t>https://www.aerhq.org/</a:t>
            </a:r>
            <a:endParaRPr lang="en-US" dirty="0"/>
          </a:p>
        </p:txBody>
      </p:sp>
      <p:pic>
        <p:nvPicPr>
          <p:cNvPr id="1028" name="Picture 4" descr="Image result for army relief fun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31577" y="1544447"/>
            <a:ext cx="1144640" cy="11305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coast guard emergency relief fund"/>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317490" y="3838749"/>
            <a:ext cx="1252220" cy="102682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833653" y="4819403"/>
            <a:ext cx="2740488" cy="369332"/>
          </a:xfrm>
          <a:prstGeom prst="rect">
            <a:avLst/>
          </a:prstGeom>
        </p:spPr>
        <p:txBody>
          <a:bodyPr wrap="square">
            <a:spAutoFit/>
          </a:bodyPr>
          <a:lstStyle/>
          <a:p>
            <a:r>
              <a:rPr lang="en-US" dirty="0">
                <a:hlinkClick r:id="rId12"/>
              </a:rPr>
              <a:t>https://www.cgmahq.org/</a:t>
            </a:r>
            <a:endParaRPr lang="en-US" dirty="0"/>
          </a:p>
        </p:txBody>
      </p:sp>
    </p:spTree>
    <p:extLst>
      <p:ext uri="{BB962C8B-B14F-4D97-AF65-F5344CB8AC3E}">
        <p14:creationId xmlns:p14="http://schemas.microsoft.com/office/powerpoint/2010/main" val="18152144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Resources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321" y="1741393"/>
            <a:ext cx="1874921" cy="1211422"/>
          </a:xfrm>
          <a:prstGeom prst="rect">
            <a:avLst/>
          </a:prstGeom>
        </p:spPr>
      </p:pic>
      <p:sp>
        <p:nvSpPr>
          <p:cNvPr id="4" name="Rectangle 3"/>
          <p:cNvSpPr/>
          <p:nvPr/>
        </p:nvSpPr>
        <p:spPr>
          <a:xfrm>
            <a:off x="3627960" y="2952815"/>
            <a:ext cx="1781642" cy="369332"/>
          </a:xfrm>
          <a:prstGeom prst="rect">
            <a:avLst/>
          </a:prstGeom>
        </p:spPr>
        <p:txBody>
          <a:bodyPr wrap="none">
            <a:spAutoFit/>
          </a:bodyPr>
          <a:lstStyle/>
          <a:p>
            <a:r>
              <a:rPr lang="en-US" dirty="0">
                <a:hlinkClick r:id="rId4"/>
              </a:rPr>
              <a:t>starproviders.org</a:t>
            </a:r>
            <a:endParaRPr 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8807" y="1719240"/>
            <a:ext cx="2152926" cy="1753260"/>
          </a:xfrm>
          <a:prstGeom prst="rect">
            <a:avLst/>
          </a:prstGeom>
        </p:spPr>
      </p:pic>
      <p:sp>
        <p:nvSpPr>
          <p:cNvPr id="6" name="Rectangle 5"/>
          <p:cNvSpPr/>
          <p:nvPr/>
        </p:nvSpPr>
        <p:spPr>
          <a:xfrm>
            <a:off x="6177905" y="2952815"/>
            <a:ext cx="1876091" cy="369332"/>
          </a:xfrm>
          <a:prstGeom prst="rect">
            <a:avLst/>
          </a:prstGeom>
        </p:spPr>
        <p:txBody>
          <a:bodyPr wrap="none">
            <a:spAutoFit/>
          </a:bodyPr>
          <a:lstStyle/>
          <a:p>
            <a:r>
              <a:rPr lang="en-US" dirty="0">
                <a:hlinkClick r:id="rId6"/>
              </a:rPr>
              <a:t>militaryfamily.org</a:t>
            </a:r>
            <a:endParaRPr lang="en-US" dirty="0"/>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89023" y="4009015"/>
            <a:ext cx="1826927" cy="777416"/>
          </a:xfrm>
          <a:prstGeom prst="rect">
            <a:avLst/>
          </a:prstGeom>
        </p:spPr>
      </p:pic>
      <p:sp>
        <p:nvSpPr>
          <p:cNvPr id="8" name="Rectangle 7"/>
          <p:cNvSpPr/>
          <p:nvPr/>
        </p:nvSpPr>
        <p:spPr>
          <a:xfrm>
            <a:off x="5086877" y="5006471"/>
            <a:ext cx="2405082" cy="369332"/>
          </a:xfrm>
          <a:prstGeom prst="rect">
            <a:avLst/>
          </a:prstGeom>
        </p:spPr>
        <p:txBody>
          <a:bodyPr wrap="none">
            <a:spAutoFit/>
          </a:bodyPr>
          <a:lstStyle/>
          <a:p>
            <a:r>
              <a:rPr lang="en-US" dirty="0">
                <a:hlinkClick r:id="rId8"/>
              </a:rPr>
              <a:t>dogsondeployment.org</a:t>
            </a:r>
            <a:endParaRPr lang="en-US" dirty="0"/>
          </a:p>
        </p:txBody>
      </p:sp>
      <p:sp>
        <p:nvSpPr>
          <p:cNvPr id="9" name="Rectangle 8"/>
          <p:cNvSpPr/>
          <p:nvPr/>
        </p:nvSpPr>
        <p:spPr>
          <a:xfrm>
            <a:off x="1171863" y="9001482"/>
            <a:ext cx="3245040" cy="369332"/>
          </a:xfrm>
          <a:prstGeom prst="rect">
            <a:avLst/>
          </a:prstGeom>
        </p:spPr>
        <p:txBody>
          <a:bodyPr wrap="square">
            <a:spAutoFit/>
          </a:bodyPr>
          <a:lstStyle/>
          <a:p>
            <a:r>
              <a:rPr lang="en-US" dirty="0">
                <a:hlinkClick r:id="rId9"/>
              </a:rPr>
              <a:t>https://www.vetcenter.va.gov/</a:t>
            </a:r>
            <a:endParaRPr lang="en-US" dirty="0"/>
          </a:p>
        </p:txBody>
      </p:sp>
      <p:sp>
        <p:nvSpPr>
          <p:cNvPr id="10" name="AutoShape 2" descr="Image result for vet centers"/>
          <p:cNvSpPr>
            <a:spLocks noChangeAspect="1" noChangeArrowheads="1"/>
          </p:cNvSpPr>
          <p:nvPr/>
        </p:nvSpPr>
        <p:spPr bwMode="auto">
          <a:xfrm>
            <a:off x="-811844" y="-144463"/>
            <a:ext cx="1272219" cy="12722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 name="Rectangle 11"/>
          <p:cNvSpPr/>
          <p:nvPr/>
        </p:nvSpPr>
        <p:spPr>
          <a:xfrm>
            <a:off x="2361207" y="9107658"/>
            <a:ext cx="548108" cy="2862322"/>
          </a:xfrm>
          <a:prstGeom prst="rect">
            <a:avLst/>
          </a:prstGeom>
        </p:spPr>
        <p:txBody>
          <a:bodyPr wrap="square">
            <a:spAutoFit/>
          </a:bodyPr>
          <a:lstStyle/>
          <a:p>
            <a:r>
              <a:rPr lang="en-US" dirty="0">
                <a:hlinkClick r:id="rId9"/>
              </a:rPr>
              <a:t>https://www.vetcenter.va.gov/</a:t>
            </a:r>
            <a:endParaRPr lang="en-US" dirty="0"/>
          </a:p>
        </p:txBody>
      </p:sp>
      <p:pic>
        <p:nvPicPr>
          <p:cNvPr id="13" name="Picture 4" descr="Image result for vet centers"/>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7331" y="1688210"/>
            <a:ext cx="1757052" cy="125503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60490" y="2952790"/>
            <a:ext cx="3051733" cy="369332"/>
          </a:xfrm>
          <a:prstGeom prst="rect">
            <a:avLst/>
          </a:prstGeom>
        </p:spPr>
        <p:txBody>
          <a:bodyPr wrap="none">
            <a:spAutoFit/>
          </a:bodyPr>
          <a:lstStyle/>
          <a:p>
            <a:r>
              <a:rPr lang="en-US" dirty="0">
                <a:hlinkClick r:id="rId9"/>
              </a:rPr>
              <a:t>https://www.vetcenter.va.gov/</a:t>
            </a:r>
            <a:endParaRPr lang="en-US" dirty="0"/>
          </a:p>
        </p:txBody>
      </p:sp>
      <p:sp>
        <p:nvSpPr>
          <p:cNvPr id="14" name="Rectangle 13"/>
          <p:cNvSpPr/>
          <p:nvPr/>
        </p:nvSpPr>
        <p:spPr>
          <a:xfrm>
            <a:off x="691165" y="10724326"/>
            <a:ext cx="1572858" cy="1200329"/>
          </a:xfrm>
          <a:prstGeom prst="rect">
            <a:avLst/>
          </a:prstGeom>
        </p:spPr>
        <p:txBody>
          <a:bodyPr wrap="square">
            <a:spAutoFit/>
          </a:bodyPr>
          <a:lstStyle/>
          <a:p>
            <a:r>
              <a:rPr lang="en-US" dirty="0">
                <a:hlinkClick r:id="rId11"/>
              </a:rPr>
              <a:t>https://www.elizabethdolefoundation.org/our-programs/</a:t>
            </a:r>
            <a:endParaRPr lang="en-US" dirty="0"/>
          </a:p>
        </p:txBody>
      </p:sp>
      <p:sp>
        <p:nvSpPr>
          <p:cNvPr id="15" name="Rectangle 14"/>
          <p:cNvSpPr/>
          <p:nvPr/>
        </p:nvSpPr>
        <p:spPr>
          <a:xfrm>
            <a:off x="1246115" y="5376168"/>
            <a:ext cx="4210127" cy="369332"/>
          </a:xfrm>
          <a:prstGeom prst="rect">
            <a:avLst/>
          </a:prstGeom>
        </p:spPr>
        <p:txBody>
          <a:bodyPr wrap="square">
            <a:spAutoFit/>
          </a:bodyPr>
          <a:lstStyle/>
          <a:p>
            <a:r>
              <a:rPr lang="en-US" dirty="0">
                <a:hlinkClick r:id="rId12"/>
              </a:rPr>
              <a:t>https://hiddenheroes.org/</a:t>
            </a:r>
            <a:endParaRPr lang="en-US" dirty="0"/>
          </a:p>
        </p:txBody>
      </p:sp>
      <p:pic>
        <p:nvPicPr>
          <p:cNvPr id="2052" name="Picture 4" descr="Image result for hidden heroe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68756" y="3283016"/>
            <a:ext cx="2153916" cy="2785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4951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a:xfrm>
            <a:off x="457200" y="1447800"/>
            <a:ext cx="8229600" cy="1981200"/>
          </a:xfrm>
        </p:spPr>
        <p:txBody>
          <a:bodyPr/>
          <a:lstStyle/>
          <a:p>
            <a:endParaRPr lang="en-US" dirty="0" smtClean="0"/>
          </a:p>
          <a:p>
            <a:r>
              <a:rPr lang="en-US" dirty="0" smtClean="0"/>
              <a:t>Questions?</a:t>
            </a:r>
          </a:p>
          <a:p>
            <a:r>
              <a:rPr lang="en-US" dirty="0" smtClean="0">
                <a:hlinkClick r:id="rId2"/>
              </a:rPr>
              <a:t>admin@starproviders.org</a:t>
            </a:r>
            <a:endParaRPr lang="en-US" dirty="0" smtClean="0"/>
          </a:p>
          <a:p>
            <a:endParaRPr lang="en-US" dirty="0"/>
          </a:p>
        </p:txBody>
      </p:sp>
    </p:spTree>
    <p:extLst>
      <p:ext uri="{BB962C8B-B14F-4D97-AF65-F5344CB8AC3E}">
        <p14:creationId xmlns:p14="http://schemas.microsoft.com/office/powerpoint/2010/main" val="4176634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SBHP? </a:t>
            </a:r>
          </a:p>
        </p:txBody>
      </p:sp>
      <p:sp>
        <p:nvSpPr>
          <p:cNvPr id="3" name="Content Placeholder 2"/>
          <p:cNvSpPr>
            <a:spLocks noGrp="1"/>
          </p:cNvSpPr>
          <p:nvPr>
            <p:ph idx="1"/>
          </p:nvPr>
        </p:nvSpPr>
        <p:spPr>
          <a:xfrm>
            <a:off x="1447800" y="1295400"/>
            <a:ext cx="6248400" cy="4525963"/>
          </a:xfrm>
        </p:spPr>
        <p:txBody>
          <a:bodyPr>
            <a:normAutofit lnSpcReduction="10000"/>
          </a:bodyPr>
          <a:lstStyle/>
          <a:p>
            <a:pPr>
              <a:buNone/>
            </a:pPr>
            <a:r>
              <a:rPr lang="en-US" sz="3000" i="1" dirty="0" smtClean="0">
                <a:latin typeface="Adobe Garamond Pro"/>
                <a:cs typeface="Adobe Garamond Pro"/>
              </a:rPr>
              <a:t>	</a:t>
            </a:r>
            <a:r>
              <a:rPr lang="en-US" sz="3200" i="1" dirty="0">
                <a:latin typeface="Adobe Garamond Pro"/>
                <a:cs typeface="Adobe Garamond Pro"/>
              </a:rPr>
              <a:t>	</a:t>
            </a:r>
          </a:p>
          <a:p>
            <a:pPr algn="ctr">
              <a:buNone/>
            </a:pPr>
            <a:r>
              <a:rPr lang="en-US" sz="3600" i="1" dirty="0">
                <a:latin typeface="Adobe Garamond Pro"/>
                <a:cs typeface="Adobe Garamond Pro"/>
              </a:rPr>
              <a:t>	</a:t>
            </a:r>
            <a:r>
              <a:rPr lang="en-US" sz="3600" i="1" dirty="0" smtClean="0">
                <a:latin typeface="Adobe Garamond Pro"/>
                <a:cs typeface="Adobe Garamond Pro"/>
              </a:rPr>
              <a:t>SBHP is a training</a:t>
            </a:r>
            <a:r>
              <a:rPr lang="en-US" sz="3600" i="1" dirty="0">
                <a:latin typeface="Adobe Garamond Pro"/>
                <a:cs typeface="Adobe Garamond Pro"/>
              </a:rPr>
              <a:t>, dissemination and referral system aimed at expanding access to trained behavioral health providers for service members, veterans and their families. </a:t>
            </a:r>
          </a:p>
          <a:p>
            <a:endParaRPr lang="en-US" i="1" dirty="0">
              <a:latin typeface="Adobe Garamond Pro"/>
              <a:cs typeface="Adobe Garamond Pro"/>
            </a:endParaRPr>
          </a:p>
        </p:txBody>
      </p:sp>
    </p:spTree>
    <p:extLst>
      <p:ext uri="{BB962C8B-B14F-4D97-AF65-F5344CB8AC3E}">
        <p14:creationId xmlns:p14="http://schemas.microsoft.com/office/powerpoint/2010/main" val="1004739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The Military and Civilian Divide</a:t>
            </a:r>
            <a:br>
              <a:rPr lang="en-US" dirty="0"/>
            </a:b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28800" y="1828800"/>
            <a:ext cx="5410200" cy="3818966"/>
          </a:xfrm>
        </p:spPr>
      </p:pic>
    </p:spTree>
    <p:extLst>
      <p:ext uri="{BB962C8B-B14F-4D97-AF65-F5344CB8AC3E}">
        <p14:creationId xmlns:p14="http://schemas.microsoft.com/office/powerpoint/2010/main" val="3123015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7638143" cy="1143000"/>
          </a:xfrm>
        </p:spPr>
        <p:txBody>
          <a:bodyPr>
            <a:normAutofit/>
          </a:bodyPr>
          <a:lstStyle/>
          <a:p>
            <a:r>
              <a:rPr lang="en-US" dirty="0" smtClean="0"/>
              <a:t>Why SBHP?</a:t>
            </a:r>
            <a:endParaRPr lang="en-US" dirty="0"/>
          </a:p>
        </p:txBody>
      </p:sp>
      <p:sp>
        <p:nvSpPr>
          <p:cNvPr id="3" name="Content Placeholder 2"/>
          <p:cNvSpPr>
            <a:spLocks noGrp="1"/>
          </p:cNvSpPr>
          <p:nvPr>
            <p:ph idx="1"/>
          </p:nvPr>
        </p:nvSpPr>
        <p:spPr>
          <a:xfrm>
            <a:off x="838200" y="1676400"/>
            <a:ext cx="7467600" cy="4525963"/>
          </a:xfrm>
        </p:spPr>
        <p:txBody>
          <a:bodyPr/>
          <a:lstStyle/>
          <a:p>
            <a:pPr marL="0" indent="0">
              <a:buNone/>
            </a:pPr>
            <a:endParaRPr lang="en-US" sz="3000" dirty="0" smtClean="0"/>
          </a:p>
          <a:p>
            <a:r>
              <a:rPr lang="en-US" sz="3000" dirty="0" smtClean="0"/>
              <a:t>Military service comes with unique challenges and opportunities</a:t>
            </a:r>
          </a:p>
          <a:p>
            <a:r>
              <a:rPr lang="en-US" sz="3000" dirty="0" smtClean="0"/>
              <a:t>The military has its own unique culture</a:t>
            </a:r>
          </a:p>
          <a:p>
            <a:r>
              <a:rPr lang="en-US" sz="3000" dirty="0" smtClean="0"/>
              <a:t>There is a shortage of culturally competent professionals who are trained to use evidenced based psychotherapies</a:t>
            </a:r>
          </a:p>
          <a:p>
            <a:pPr marL="0" indent="0">
              <a:buNone/>
            </a:pPr>
            <a:endParaRPr lang="en-US" dirty="0"/>
          </a:p>
        </p:txBody>
      </p:sp>
    </p:spTree>
    <p:extLst>
      <p:ext uri="{BB962C8B-B14F-4D97-AF65-F5344CB8AC3E}">
        <p14:creationId xmlns:p14="http://schemas.microsoft.com/office/powerpoint/2010/main" val="2652902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SBHP Activities</a:t>
            </a:r>
            <a:endParaRPr lang="en-US" dirty="0"/>
          </a:p>
        </p:txBody>
      </p:sp>
      <p:sp>
        <p:nvSpPr>
          <p:cNvPr id="3" name="Content Placeholder 2"/>
          <p:cNvSpPr>
            <a:spLocks noGrp="1"/>
          </p:cNvSpPr>
          <p:nvPr>
            <p:ph idx="1"/>
          </p:nvPr>
        </p:nvSpPr>
        <p:spPr>
          <a:xfrm>
            <a:off x="685800" y="1828800"/>
            <a:ext cx="8077200" cy="4525963"/>
          </a:xfrm>
        </p:spPr>
        <p:txBody>
          <a:bodyPr>
            <a:normAutofit/>
          </a:bodyPr>
          <a:lstStyle/>
          <a:p>
            <a:pPr marL="0" indent="0">
              <a:buNone/>
            </a:pPr>
            <a:endParaRPr lang="en-US" sz="2400" i="1" dirty="0" smtClean="0"/>
          </a:p>
          <a:p>
            <a:pPr marL="0" indent="0">
              <a:buNone/>
            </a:pPr>
            <a:endParaRPr lang="en-US" sz="2400" i="1" dirty="0" smtClean="0"/>
          </a:p>
          <a:p>
            <a:pPr marL="0" indent="0" algn="ctr">
              <a:buNone/>
            </a:pPr>
            <a:r>
              <a:rPr lang="en-US" sz="2400" b="1" i="1" dirty="0" smtClean="0"/>
              <a:t>Train</a:t>
            </a:r>
            <a:r>
              <a:rPr lang="en-US" sz="2400" i="1" dirty="0" smtClean="0"/>
              <a:t> civilian providers in military culture AND evidenced based psychotherapies</a:t>
            </a:r>
          </a:p>
          <a:p>
            <a:pPr marL="0" indent="0" algn="ctr">
              <a:buNone/>
            </a:pPr>
            <a:endParaRPr lang="en-US" sz="2400" i="1" dirty="0" smtClean="0"/>
          </a:p>
          <a:p>
            <a:pPr marL="0" indent="0" algn="ctr">
              <a:buNone/>
            </a:pPr>
            <a:r>
              <a:rPr lang="en-US" sz="2400" i="1" dirty="0" smtClean="0"/>
              <a:t>Create a </a:t>
            </a:r>
            <a:r>
              <a:rPr lang="en-US" sz="2400" b="1" i="1" dirty="0" smtClean="0"/>
              <a:t>registry</a:t>
            </a:r>
            <a:r>
              <a:rPr lang="en-US" sz="2400" i="1" dirty="0" smtClean="0"/>
              <a:t> where these providers can be located by those in need</a:t>
            </a:r>
          </a:p>
        </p:txBody>
      </p:sp>
    </p:spTree>
    <p:extLst>
      <p:ext uri="{BB962C8B-B14F-4D97-AF65-F5344CB8AC3E}">
        <p14:creationId xmlns:p14="http://schemas.microsoft.com/office/powerpoint/2010/main" val="2960379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SBHP</a:t>
            </a:r>
            <a:endParaRPr lang="en-US" dirty="0"/>
          </a:p>
        </p:txBody>
      </p:sp>
      <p:sp>
        <p:nvSpPr>
          <p:cNvPr id="3" name="Content Placeholder 2"/>
          <p:cNvSpPr>
            <a:spLocks noGrp="1"/>
          </p:cNvSpPr>
          <p:nvPr>
            <p:ph idx="1"/>
          </p:nvPr>
        </p:nvSpPr>
        <p:spPr>
          <a:xfrm>
            <a:off x="685800" y="1828800"/>
            <a:ext cx="8001000" cy="4525963"/>
          </a:xfrm>
        </p:spPr>
        <p:txBody>
          <a:bodyPr>
            <a:noAutofit/>
          </a:bodyPr>
          <a:lstStyle/>
          <a:p>
            <a:r>
              <a:rPr lang="en-US" sz="2400" dirty="0" smtClean="0"/>
              <a:t>Facilitate the link between providers who wish to work with service members and service members looking for help. </a:t>
            </a:r>
          </a:p>
          <a:p>
            <a:endParaRPr lang="en-US" sz="2400" dirty="0" smtClean="0"/>
          </a:p>
          <a:p>
            <a:r>
              <a:rPr lang="en-US" sz="2400" dirty="0" smtClean="0"/>
              <a:t>Assist in restoring, sustaining and enhancing the behavioral health readiness of the military community.</a:t>
            </a:r>
          </a:p>
          <a:p>
            <a:endParaRPr lang="en-US" sz="2400" dirty="0" smtClean="0"/>
          </a:p>
          <a:p>
            <a:r>
              <a:rPr lang="en-US" sz="2400" dirty="0" smtClean="0"/>
              <a:t>Evaluate the impact of training civilian clinicians as well as the referral system for service members, veterans and their families.  </a:t>
            </a:r>
          </a:p>
          <a:p>
            <a:endParaRPr lang="en-US" sz="2400" dirty="0"/>
          </a:p>
        </p:txBody>
      </p:sp>
    </p:spTree>
    <p:extLst>
      <p:ext uri="{BB962C8B-B14F-4D97-AF65-F5344CB8AC3E}">
        <p14:creationId xmlns:p14="http://schemas.microsoft.com/office/powerpoint/2010/main" val="1064771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Collaborators</a:t>
            </a:r>
            <a:endParaRPr lang="en-US" dirty="0"/>
          </a:p>
        </p:txBody>
      </p:sp>
      <p:sp>
        <p:nvSpPr>
          <p:cNvPr id="3" name="Content Placeholder 2"/>
          <p:cNvSpPr>
            <a:spLocks noGrp="1"/>
          </p:cNvSpPr>
          <p:nvPr>
            <p:ph idx="1"/>
          </p:nvPr>
        </p:nvSpPr>
        <p:spPr/>
        <p:txBody>
          <a:bodyPr/>
          <a:lstStyle/>
          <a:p>
            <a:r>
              <a:rPr lang="en-US" sz="3200" dirty="0"/>
              <a:t>Indiana National Guard (</a:t>
            </a:r>
            <a:r>
              <a:rPr lang="en-US" sz="3200" i="1" dirty="0"/>
              <a:t>INNG)</a:t>
            </a:r>
            <a:r>
              <a:rPr lang="en-US" sz="3200" dirty="0"/>
              <a:t>, </a:t>
            </a:r>
          </a:p>
          <a:p>
            <a:r>
              <a:rPr lang="en-US" sz="3200" dirty="0"/>
              <a:t>National Guard Bureau, Psychological Health Program (</a:t>
            </a:r>
            <a:r>
              <a:rPr lang="en-US" sz="3200" i="1" dirty="0"/>
              <a:t>PHP</a:t>
            </a:r>
            <a:r>
              <a:rPr lang="en-US" sz="3200" dirty="0"/>
              <a:t>), </a:t>
            </a:r>
          </a:p>
          <a:p>
            <a:r>
              <a:rPr lang="en-US" sz="3200" dirty="0"/>
              <a:t>Military Family Research Institute </a:t>
            </a:r>
            <a:r>
              <a:rPr lang="en-US" sz="3200" i="1" dirty="0"/>
              <a:t>(MFRI)</a:t>
            </a:r>
            <a:r>
              <a:rPr lang="en-US" sz="3200" dirty="0"/>
              <a:t>, </a:t>
            </a:r>
          </a:p>
          <a:p>
            <a:r>
              <a:rPr lang="en-US" sz="3200" dirty="0"/>
              <a:t>Indiana Family and Social Services Administration </a:t>
            </a:r>
            <a:r>
              <a:rPr lang="en-US" sz="3200" i="1" dirty="0"/>
              <a:t>(FSSA), </a:t>
            </a:r>
          </a:p>
          <a:p>
            <a:r>
              <a:rPr lang="en-US" sz="3200" dirty="0"/>
              <a:t>Center for Deployment Psychology (</a:t>
            </a:r>
            <a:r>
              <a:rPr lang="en-US" sz="3200" i="1" dirty="0"/>
              <a:t>CDP</a:t>
            </a:r>
            <a:r>
              <a:rPr lang="en-US" sz="3200" dirty="0"/>
              <a:t>)</a:t>
            </a:r>
          </a:p>
          <a:p>
            <a:endParaRPr lang="en-US" dirty="0"/>
          </a:p>
        </p:txBody>
      </p:sp>
    </p:spTree>
    <p:extLst>
      <p:ext uri="{BB962C8B-B14F-4D97-AF65-F5344CB8AC3E}">
        <p14:creationId xmlns:p14="http://schemas.microsoft.com/office/powerpoint/2010/main" val="2938431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Tiers of Training</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10958342"/>
              </p:ext>
            </p:extLst>
          </p:nvPr>
        </p:nvGraphicFramePr>
        <p:xfrm>
          <a:off x="381000" y="1371600"/>
          <a:ext cx="84582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1763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SBHP-ppt-C-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2442BBFB35BD429C7560DE68003EE2" ma:contentTypeVersion="13" ma:contentTypeDescription="Create a new document." ma:contentTypeScope="" ma:versionID="aabc29159105f2e80a9e02f3c863503f">
  <xsd:schema xmlns:xsd="http://www.w3.org/2001/XMLSchema" xmlns:xs="http://www.w3.org/2001/XMLSchema" xmlns:p="http://schemas.microsoft.com/office/2006/metadata/properties" xmlns:ns2="559e1b2d-1bf0-4a06-90b3-28fe5e0d6067" xmlns:ns3="dce1401d-622d-4ff0-8fe9-5e1d08ff3a73" targetNamespace="http://schemas.microsoft.com/office/2006/metadata/properties" ma:root="true" ma:fieldsID="3d2053bb01b4da3f4f3d804a4f145bf6" ns2:_="" ns3:_="">
    <xsd:import namespace="559e1b2d-1bf0-4a06-90b3-28fe5e0d6067"/>
    <xsd:import namespace="dce1401d-622d-4ff0-8fe9-5e1d08ff3a7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9e1b2d-1bf0-4a06-90b3-28fe5e0d60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bfcbdb7-f06e-4ccd-96c0-4e3729eb4675"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ce1401d-622d-4ff0-8fe9-5e1d08ff3a73"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8f2175c-cd70-4abc-900c-7c079fc43dcc}" ma:internalName="TaxCatchAll" ma:showField="CatchAllData" ma:web="dce1401d-622d-4ff0-8fe9-5e1d08ff3a7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59e1b2d-1bf0-4a06-90b3-28fe5e0d6067">
      <Terms xmlns="http://schemas.microsoft.com/office/infopath/2007/PartnerControls"/>
    </lcf76f155ced4ddcb4097134ff3c332f>
    <TaxCatchAll xmlns="dce1401d-622d-4ff0-8fe9-5e1d08ff3a73" xsi:nil="true"/>
  </documentManagement>
</p:properties>
</file>

<file path=customXml/itemProps1.xml><?xml version="1.0" encoding="utf-8"?>
<ds:datastoreItem xmlns:ds="http://schemas.openxmlformats.org/officeDocument/2006/customXml" ds:itemID="{048C5C9C-02B5-4D91-B86A-B2B7A17D0ECA}"/>
</file>

<file path=customXml/itemProps2.xml><?xml version="1.0" encoding="utf-8"?>
<ds:datastoreItem xmlns:ds="http://schemas.openxmlformats.org/officeDocument/2006/customXml" ds:itemID="{ADA13288-E833-46DF-8F06-A48EF429D4B3}"/>
</file>

<file path=customXml/itemProps3.xml><?xml version="1.0" encoding="utf-8"?>
<ds:datastoreItem xmlns:ds="http://schemas.openxmlformats.org/officeDocument/2006/customXml" ds:itemID="{CE9BD1DC-12E9-43D5-A514-2102BE0B0C60}"/>
</file>

<file path=docProps/app.xml><?xml version="1.0" encoding="utf-8"?>
<Properties xmlns="http://schemas.openxmlformats.org/officeDocument/2006/extended-properties" xmlns:vt="http://schemas.openxmlformats.org/officeDocument/2006/docPropsVTypes">
  <Template>SBHP DMHA PPT</Template>
  <TotalTime>12632</TotalTime>
  <Words>2236</Words>
  <Application>Microsoft Office PowerPoint</Application>
  <PresentationFormat>On-screen Show (4:3)</PresentationFormat>
  <Paragraphs>245</Paragraphs>
  <Slides>25</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Adobe Garamond Pro</vt:lpstr>
      <vt:lpstr>Arial</vt:lpstr>
      <vt:lpstr>Calibri</vt:lpstr>
      <vt:lpstr>Garamond</vt:lpstr>
      <vt:lpstr>SBHP-ppt-C-2019</vt:lpstr>
      <vt:lpstr>Community Based Training</vt:lpstr>
      <vt:lpstr>Today’s Mission</vt:lpstr>
      <vt:lpstr>What is SBHP? </vt:lpstr>
      <vt:lpstr> The Military and Civilian Divide </vt:lpstr>
      <vt:lpstr>Why SBHP?</vt:lpstr>
      <vt:lpstr>SBHP Activities</vt:lpstr>
      <vt:lpstr>Goals of SBHP</vt:lpstr>
      <vt:lpstr>Original Collaborators</vt:lpstr>
      <vt:lpstr>Tiers of Training</vt:lpstr>
      <vt:lpstr>Demographics</vt:lpstr>
      <vt:lpstr>What is a Veteran</vt:lpstr>
      <vt:lpstr>Identification...asking the question</vt:lpstr>
      <vt:lpstr>How Many Veterans Call Indiana Home?</vt:lpstr>
      <vt:lpstr>Veteran Population</vt:lpstr>
      <vt:lpstr>Veterans by Age Group</vt:lpstr>
      <vt:lpstr>Indiana’s Military Population </vt:lpstr>
      <vt:lpstr>Indiana Active Duty Numbers</vt:lpstr>
      <vt:lpstr>Selected Reserve and Active Duty  Dependents </vt:lpstr>
      <vt:lpstr>Indiana Suicide Rates Per 100,000 people  </vt:lpstr>
      <vt:lpstr>Family Assistance Centers</vt:lpstr>
      <vt:lpstr>County Veteran Service Officers</vt:lpstr>
      <vt:lpstr>Veteran Service Organizations</vt:lpstr>
      <vt:lpstr>Financial Resources</vt:lpstr>
      <vt:lpstr>Unique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Nicholas Sochinski</dc:creator>
  <cp:lastModifiedBy>ART FULLER</cp:lastModifiedBy>
  <cp:revision>84</cp:revision>
  <dcterms:created xsi:type="dcterms:W3CDTF">2011-06-22T16:27:54Z</dcterms:created>
  <dcterms:modified xsi:type="dcterms:W3CDTF">2020-07-09T20:03:09Z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0x010100B52442BBFB35BD429C7560DE68003EE2</vt:lpwstr>
  </property>
  <property fmtid="{D5CDD505-2E9C-101B-9397-08002B2CF9AE}" pid="3" name="Order">
    <vt:r8>242000</vt:r8>
  </property>
</Properties>
</file>